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4"/>
  </p:notesMasterIdLst>
  <p:sldIdLst>
    <p:sldId id="280" r:id="rId3"/>
    <p:sldId id="272" r:id="rId4"/>
    <p:sldId id="270" r:id="rId5"/>
    <p:sldId id="285" r:id="rId6"/>
    <p:sldId id="271" r:id="rId7"/>
    <p:sldId id="298" r:id="rId8"/>
    <p:sldId id="288" r:id="rId9"/>
    <p:sldId id="292" r:id="rId10"/>
    <p:sldId id="291" r:id="rId11"/>
    <p:sldId id="275" r:id="rId12"/>
    <p:sldId id="29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5940"/>
    <a:srgbClr val="800000"/>
    <a:srgbClr val="898761"/>
    <a:srgbClr val="D5E1E7"/>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9" autoAdjust="0"/>
    <p:restoredTop sz="73369" autoAdjust="0"/>
  </p:normalViewPr>
  <p:slideViewPr>
    <p:cSldViewPr>
      <p:cViewPr>
        <p:scale>
          <a:sx n="72" d="100"/>
          <a:sy n="72" d="100"/>
        </p:scale>
        <p:origin x="246" y="8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FAA51-647C-3047-A327-FD0DB456E0C9}" type="doc">
      <dgm:prSet loTypeId="urn:microsoft.com/office/officeart/2005/8/layout/cycle7" loCatId="" qsTypeId="urn:microsoft.com/office/officeart/2005/8/quickstyle/simple4" qsCatId="simple" csTypeId="urn:microsoft.com/office/officeart/2005/8/colors/accent3_2" csCatId="accent3" phldr="1"/>
      <dgm:spPr/>
      <dgm:t>
        <a:bodyPr/>
        <a:lstStyle/>
        <a:p>
          <a:endParaRPr lang="en-US"/>
        </a:p>
      </dgm:t>
    </dgm:pt>
    <dgm:pt modelId="{23B90F75-4131-7244-999F-713F1006E6D3}">
      <dgm:prSet phldrT="[Text]"/>
      <dgm:spPr/>
      <dgm:t>
        <a:bodyPr/>
        <a:lstStyle/>
        <a:p>
          <a:r>
            <a:rPr lang="en-US" dirty="0" smtClean="0">
              <a:solidFill>
                <a:srgbClr val="000000"/>
              </a:solidFill>
              <a:latin typeface="+mj-lt"/>
            </a:rPr>
            <a:t>Students</a:t>
          </a:r>
          <a:endParaRPr lang="en-US" dirty="0">
            <a:solidFill>
              <a:srgbClr val="000000"/>
            </a:solidFill>
            <a:latin typeface="+mj-lt"/>
          </a:endParaRPr>
        </a:p>
      </dgm:t>
    </dgm:pt>
    <dgm:pt modelId="{54BBA22A-1C2D-3A42-8951-992F9C1B7333}" type="parTrans" cxnId="{9532F66E-8865-2D41-A512-89F07A6FC4BE}">
      <dgm:prSet/>
      <dgm:spPr/>
      <dgm:t>
        <a:bodyPr/>
        <a:lstStyle/>
        <a:p>
          <a:endParaRPr lang="en-US"/>
        </a:p>
      </dgm:t>
    </dgm:pt>
    <dgm:pt modelId="{898323A7-8828-4243-8847-E1E5899681C7}" type="sibTrans" cxnId="{9532F66E-8865-2D41-A512-89F07A6FC4BE}">
      <dgm:prSet/>
      <dgm:spPr/>
      <dgm:t>
        <a:bodyPr/>
        <a:lstStyle/>
        <a:p>
          <a:endParaRPr lang="en-US"/>
        </a:p>
      </dgm:t>
    </dgm:pt>
    <dgm:pt modelId="{B85144FF-FCFB-1B44-B2F8-5F93E0465D18}">
      <dgm:prSet phldrT="[Text]"/>
      <dgm:spPr/>
      <dgm:t>
        <a:bodyPr/>
        <a:lstStyle/>
        <a:p>
          <a:r>
            <a:rPr lang="en-US" dirty="0" smtClean="0">
              <a:solidFill>
                <a:srgbClr val="000000"/>
              </a:solidFill>
              <a:latin typeface="+mj-lt"/>
            </a:rPr>
            <a:t>AIG Teacher</a:t>
          </a:r>
          <a:endParaRPr lang="en-US" dirty="0">
            <a:solidFill>
              <a:srgbClr val="000000"/>
            </a:solidFill>
            <a:latin typeface="+mj-lt"/>
          </a:endParaRPr>
        </a:p>
      </dgm:t>
    </dgm:pt>
    <dgm:pt modelId="{9A1C5DB5-5282-5C4E-87D9-8998DB18C4A3}" type="parTrans" cxnId="{5684346C-C9D1-8148-98A7-F63415FA13DF}">
      <dgm:prSet/>
      <dgm:spPr/>
      <dgm:t>
        <a:bodyPr/>
        <a:lstStyle/>
        <a:p>
          <a:endParaRPr lang="en-US"/>
        </a:p>
      </dgm:t>
    </dgm:pt>
    <dgm:pt modelId="{33F63628-AA71-D447-A13C-EF0A29EA53C7}" type="sibTrans" cxnId="{5684346C-C9D1-8148-98A7-F63415FA13DF}">
      <dgm:prSet/>
      <dgm:spPr/>
      <dgm:t>
        <a:bodyPr/>
        <a:lstStyle/>
        <a:p>
          <a:endParaRPr lang="en-US"/>
        </a:p>
      </dgm:t>
    </dgm:pt>
    <dgm:pt modelId="{E3C36B18-B73E-BF43-AEC0-EDD32C2BDFA0}">
      <dgm:prSet phldrT="[Text]"/>
      <dgm:spPr/>
      <dgm:t>
        <a:bodyPr/>
        <a:lstStyle/>
        <a:p>
          <a:r>
            <a:rPr lang="en-US" dirty="0" smtClean="0">
              <a:solidFill>
                <a:srgbClr val="000000"/>
              </a:solidFill>
              <a:latin typeface="+mj-lt"/>
            </a:rPr>
            <a:t>3</a:t>
          </a:r>
          <a:r>
            <a:rPr lang="en-US" baseline="30000" dirty="0" smtClean="0">
              <a:solidFill>
                <a:srgbClr val="000000"/>
              </a:solidFill>
              <a:latin typeface="+mj-lt"/>
            </a:rPr>
            <a:t>rd</a:t>
          </a:r>
          <a:r>
            <a:rPr lang="en-US" dirty="0" smtClean="0">
              <a:solidFill>
                <a:srgbClr val="000000"/>
              </a:solidFill>
              <a:latin typeface="+mj-lt"/>
            </a:rPr>
            <a:t> Grade Teachers </a:t>
          </a:r>
          <a:endParaRPr lang="en-US" dirty="0">
            <a:solidFill>
              <a:srgbClr val="000000"/>
            </a:solidFill>
            <a:latin typeface="+mj-lt"/>
          </a:endParaRPr>
        </a:p>
      </dgm:t>
    </dgm:pt>
    <dgm:pt modelId="{74F187A5-7409-364C-9C90-2B8F6C7596E3}" type="parTrans" cxnId="{A1282441-51BE-6647-98B9-9C3BACD85D05}">
      <dgm:prSet/>
      <dgm:spPr/>
      <dgm:t>
        <a:bodyPr/>
        <a:lstStyle/>
        <a:p>
          <a:endParaRPr lang="en-US"/>
        </a:p>
      </dgm:t>
    </dgm:pt>
    <dgm:pt modelId="{F04E9447-6378-EC40-A967-D9C24AB9D0C7}" type="sibTrans" cxnId="{A1282441-51BE-6647-98B9-9C3BACD85D05}">
      <dgm:prSet/>
      <dgm:spPr/>
      <dgm:t>
        <a:bodyPr/>
        <a:lstStyle/>
        <a:p>
          <a:endParaRPr lang="en-US"/>
        </a:p>
      </dgm:t>
    </dgm:pt>
    <dgm:pt modelId="{4431CC40-C941-E347-AAF7-BCA9E18AC376}" type="pres">
      <dgm:prSet presAssocID="{501FAA51-647C-3047-A327-FD0DB456E0C9}" presName="Name0" presStyleCnt="0">
        <dgm:presLayoutVars>
          <dgm:dir/>
          <dgm:resizeHandles val="exact"/>
        </dgm:presLayoutVars>
      </dgm:prSet>
      <dgm:spPr/>
      <dgm:t>
        <a:bodyPr/>
        <a:lstStyle/>
        <a:p>
          <a:endParaRPr lang="en-US"/>
        </a:p>
      </dgm:t>
    </dgm:pt>
    <dgm:pt modelId="{9A0598EC-4AC2-E247-B183-2F220AFC0DF7}" type="pres">
      <dgm:prSet presAssocID="{23B90F75-4131-7244-999F-713F1006E6D3}" presName="node" presStyleLbl="node1" presStyleIdx="0" presStyleCnt="3">
        <dgm:presLayoutVars>
          <dgm:bulletEnabled val="1"/>
        </dgm:presLayoutVars>
      </dgm:prSet>
      <dgm:spPr/>
      <dgm:t>
        <a:bodyPr/>
        <a:lstStyle/>
        <a:p>
          <a:endParaRPr lang="en-US"/>
        </a:p>
      </dgm:t>
    </dgm:pt>
    <dgm:pt modelId="{AD2EFE00-1457-BC43-BB6A-268CEC33BDBF}" type="pres">
      <dgm:prSet presAssocID="{898323A7-8828-4243-8847-E1E5899681C7}" presName="sibTrans" presStyleLbl="sibTrans2D1" presStyleIdx="0" presStyleCnt="3" custLinFactNeighborX="60376" custLinFactNeighborY="-31458"/>
      <dgm:spPr/>
      <dgm:t>
        <a:bodyPr/>
        <a:lstStyle/>
        <a:p>
          <a:endParaRPr lang="en-US"/>
        </a:p>
      </dgm:t>
    </dgm:pt>
    <dgm:pt modelId="{AC592837-BB40-0242-A95F-9D63843E3B75}" type="pres">
      <dgm:prSet presAssocID="{898323A7-8828-4243-8847-E1E5899681C7}" presName="connectorText" presStyleLbl="sibTrans2D1" presStyleIdx="0" presStyleCnt="3"/>
      <dgm:spPr/>
      <dgm:t>
        <a:bodyPr/>
        <a:lstStyle/>
        <a:p>
          <a:endParaRPr lang="en-US"/>
        </a:p>
      </dgm:t>
    </dgm:pt>
    <dgm:pt modelId="{E5DEDE0B-AAA7-984A-932B-BA71B53EF52C}" type="pres">
      <dgm:prSet presAssocID="{B85144FF-FCFB-1B44-B2F8-5F93E0465D18}" presName="node" presStyleLbl="node1" presStyleIdx="1" presStyleCnt="3">
        <dgm:presLayoutVars>
          <dgm:bulletEnabled val="1"/>
        </dgm:presLayoutVars>
      </dgm:prSet>
      <dgm:spPr/>
      <dgm:t>
        <a:bodyPr/>
        <a:lstStyle/>
        <a:p>
          <a:endParaRPr lang="en-US"/>
        </a:p>
      </dgm:t>
    </dgm:pt>
    <dgm:pt modelId="{F8AE3DBF-567F-1142-BDDD-A7051CFDCDFD}" type="pres">
      <dgm:prSet presAssocID="{33F63628-AA71-D447-A13C-EF0A29EA53C7}" presName="sibTrans" presStyleLbl="sibTrans2D1" presStyleIdx="1" presStyleCnt="3"/>
      <dgm:spPr/>
      <dgm:t>
        <a:bodyPr/>
        <a:lstStyle/>
        <a:p>
          <a:endParaRPr lang="en-US"/>
        </a:p>
      </dgm:t>
    </dgm:pt>
    <dgm:pt modelId="{25594819-7A1E-034A-82B4-8BF619AA35AD}" type="pres">
      <dgm:prSet presAssocID="{33F63628-AA71-D447-A13C-EF0A29EA53C7}" presName="connectorText" presStyleLbl="sibTrans2D1" presStyleIdx="1" presStyleCnt="3"/>
      <dgm:spPr/>
      <dgm:t>
        <a:bodyPr/>
        <a:lstStyle/>
        <a:p>
          <a:endParaRPr lang="en-US"/>
        </a:p>
      </dgm:t>
    </dgm:pt>
    <dgm:pt modelId="{9547C463-C8D1-EA47-874C-12ED4B423C8A}" type="pres">
      <dgm:prSet presAssocID="{E3C36B18-B73E-BF43-AEC0-EDD32C2BDFA0}" presName="node" presStyleLbl="node1" presStyleIdx="2" presStyleCnt="3">
        <dgm:presLayoutVars>
          <dgm:bulletEnabled val="1"/>
        </dgm:presLayoutVars>
      </dgm:prSet>
      <dgm:spPr/>
      <dgm:t>
        <a:bodyPr/>
        <a:lstStyle/>
        <a:p>
          <a:endParaRPr lang="en-US"/>
        </a:p>
      </dgm:t>
    </dgm:pt>
    <dgm:pt modelId="{FFC427BB-757D-D94A-8C55-6014BAEA6634}" type="pres">
      <dgm:prSet presAssocID="{F04E9447-6378-EC40-A967-D9C24AB9D0C7}" presName="sibTrans" presStyleLbl="sibTrans2D1" presStyleIdx="2" presStyleCnt="3" custLinFactNeighborX="-66097" custLinFactNeighborY="-52149"/>
      <dgm:spPr/>
      <dgm:t>
        <a:bodyPr/>
        <a:lstStyle/>
        <a:p>
          <a:endParaRPr lang="en-US"/>
        </a:p>
      </dgm:t>
    </dgm:pt>
    <dgm:pt modelId="{0126A5C5-B2A9-B74C-960D-ECB7EAA93C74}" type="pres">
      <dgm:prSet presAssocID="{F04E9447-6378-EC40-A967-D9C24AB9D0C7}" presName="connectorText" presStyleLbl="sibTrans2D1" presStyleIdx="2" presStyleCnt="3"/>
      <dgm:spPr/>
      <dgm:t>
        <a:bodyPr/>
        <a:lstStyle/>
        <a:p>
          <a:endParaRPr lang="en-US"/>
        </a:p>
      </dgm:t>
    </dgm:pt>
  </dgm:ptLst>
  <dgm:cxnLst>
    <dgm:cxn modelId="{60B042B4-EB9E-B047-BE16-A0062DB2FF85}" type="presOf" srcId="{F04E9447-6378-EC40-A967-D9C24AB9D0C7}" destId="{FFC427BB-757D-D94A-8C55-6014BAEA6634}" srcOrd="0" destOrd="0" presId="urn:microsoft.com/office/officeart/2005/8/layout/cycle7"/>
    <dgm:cxn modelId="{18457B6F-D392-5D4D-B4BF-5A6DB1EC4446}" type="presOf" srcId="{B85144FF-FCFB-1B44-B2F8-5F93E0465D18}" destId="{E5DEDE0B-AAA7-984A-932B-BA71B53EF52C}" srcOrd="0" destOrd="0" presId="urn:microsoft.com/office/officeart/2005/8/layout/cycle7"/>
    <dgm:cxn modelId="{5684346C-C9D1-8148-98A7-F63415FA13DF}" srcId="{501FAA51-647C-3047-A327-FD0DB456E0C9}" destId="{B85144FF-FCFB-1B44-B2F8-5F93E0465D18}" srcOrd="1" destOrd="0" parTransId="{9A1C5DB5-5282-5C4E-87D9-8998DB18C4A3}" sibTransId="{33F63628-AA71-D447-A13C-EF0A29EA53C7}"/>
    <dgm:cxn modelId="{09275771-EBC7-9248-81F2-D36B1334D609}" type="presOf" srcId="{33F63628-AA71-D447-A13C-EF0A29EA53C7}" destId="{F8AE3DBF-567F-1142-BDDD-A7051CFDCDFD}" srcOrd="0" destOrd="0" presId="urn:microsoft.com/office/officeart/2005/8/layout/cycle7"/>
    <dgm:cxn modelId="{A1282441-51BE-6647-98B9-9C3BACD85D05}" srcId="{501FAA51-647C-3047-A327-FD0DB456E0C9}" destId="{E3C36B18-B73E-BF43-AEC0-EDD32C2BDFA0}" srcOrd="2" destOrd="0" parTransId="{74F187A5-7409-364C-9C90-2B8F6C7596E3}" sibTransId="{F04E9447-6378-EC40-A967-D9C24AB9D0C7}"/>
    <dgm:cxn modelId="{1E5EF602-4720-774D-8ECC-F24B4292B192}" type="presOf" srcId="{501FAA51-647C-3047-A327-FD0DB456E0C9}" destId="{4431CC40-C941-E347-AAF7-BCA9E18AC376}" srcOrd="0" destOrd="0" presId="urn:microsoft.com/office/officeart/2005/8/layout/cycle7"/>
    <dgm:cxn modelId="{40750FD6-BC56-D442-A103-7274558AD084}" type="presOf" srcId="{E3C36B18-B73E-BF43-AEC0-EDD32C2BDFA0}" destId="{9547C463-C8D1-EA47-874C-12ED4B423C8A}" srcOrd="0" destOrd="0" presId="urn:microsoft.com/office/officeart/2005/8/layout/cycle7"/>
    <dgm:cxn modelId="{9532F66E-8865-2D41-A512-89F07A6FC4BE}" srcId="{501FAA51-647C-3047-A327-FD0DB456E0C9}" destId="{23B90F75-4131-7244-999F-713F1006E6D3}" srcOrd="0" destOrd="0" parTransId="{54BBA22A-1C2D-3A42-8951-992F9C1B7333}" sibTransId="{898323A7-8828-4243-8847-E1E5899681C7}"/>
    <dgm:cxn modelId="{7F8B8FA7-5AC1-A04F-BC43-39E62E08285F}" type="presOf" srcId="{898323A7-8828-4243-8847-E1E5899681C7}" destId="{AD2EFE00-1457-BC43-BB6A-268CEC33BDBF}" srcOrd="0" destOrd="0" presId="urn:microsoft.com/office/officeart/2005/8/layout/cycle7"/>
    <dgm:cxn modelId="{9B8F6621-BD82-D840-A818-4BE43DF07458}" type="presOf" srcId="{F04E9447-6378-EC40-A967-D9C24AB9D0C7}" destId="{0126A5C5-B2A9-B74C-960D-ECB7EAA93C74}" srcOrd="1" destOrd="0" presId="urn:microsoft.com/office/officeart/2005/8/layout/cycle7"/>
    <dgm:cxn modelId="{9AC8E0D9-F359-9A4B-9AEC-A189FFD2781A}" type="presOf" srcId="{23B90F75-4131-7244-999F-713F1006E6D3}" destId="{9A0598EC-4AC2-E247-B183-2F220AFC0DF7}" srcOrd="0" destOrd="0" presId="urn:microsoft.com/office/officeart/2005/8/layout/cycle7"/>
    <dgm:cxn modelId="{4B53FE76-E54B-104E-94A1-319455DFF003}" type="presOf" srcId="{898323A7-8828-4243-8847-E1E5899681C7}" destId="{AC592837-BB40-0242-A95F-9D63843E3B75}" srcOrd="1" destOrd="0" presId="urn:microsoft.com/office/officeart/2005/8/layout/cycle7"/>
    <dgm:cxn modelId="{E9EEF592-C4C5-C44C-81C4-D70AF2D3FF37}" type="presOf" srcId="{33F63628-AA71-D447-A13C-EF0A29EA53C7}" destId="{25594819-7A1E-034A-82B4-8BF619AA35AD}" srcOrd="1" destOrd="0" presId="urn:microsoft.com/office/officeart/2005/8/layout/cycle7"/>
    <dgm:cxn modelId="{BFA51658-4B3D-5543-9B82-1738A46B4AA6}" type="presParOf" srcId="{4431CC40-C941-E347-AAF7-BCA9E18AC376}" destId="{9A0598EC-4AC2-E247-B183-2F220AFC0DF7}" srcOrd="0" destOrd="0" presId="urn:microsoft.com/office/officeart/2005/8/layout/cycle7"/>
    <dgm:cxn modelId="{C47889EA-8F73-A642-BC9A-172F37A28E7C}" type="presParOf" srcId="{4431CC40-C941-E347-AAF7-BCA9E18AC376}" destId="{AD2EFE00-1457-BC43-BB6A-268CEC33BDBF}" srcOrd="1" destOrd="0" presId="urn:microsoft.com/office/officeart/2005/8/layout/cycle7"/>
    <dgm:cxn modelId="{167986BF-4309-0940-8927-64217C54C88C}" type="presParOf" srcId="{AD2EFE00-1457-BC43-BB6A-268CEC33BDBF}" destId="{AC592837-BB40-0242-A95F-9D63843E3B75}" srcOrd="0" destOrd="0" presId="urn:microsoft.com/office/officeart/2005/8/layout/cycle7"/>
    <dgm:cxn modelId="{92829A0A-9A06-4B47-8475-32B1E2B9ADA3}" type="presParOf" srcId="{4431CC40-C941-E347-AAF7-BCA9E18AC376}" destId="{E5DEDE0B-AAA7-984A-932B-BA71B53EF52C}" srcOrd="2" destOrd="0" presId="urn:microsoft.com/office/officeart/2005/8/layout/cycle7"/>
    <dgm:cxn modelId="{31E1E536-F138-7644-8FB8-B1F9CB52F882}" type="presParOf" srcId="{4431CC40-C941-E347-AAF7-BCA9E18AC376}" destId="{F8AE3DBF-567F-1142-BDDD-A7051CFDCDFD}" srcOrd="3" destOrd="0" presId="urn:microsoft.com/office/officeart/2005/8/layout/cycle7"/>
    <dgm:cxn modelId="{F3081F9B-857E-2B47-9272-F161A24FEC3B}" type="presParOf" srcId="{F8AE3DBF-567F-1142-BDDD-A7051CFDCDFD}" destId="{25594819-7A1E-034A-82B4-8BF619AA35AD}" srcOrd="0" destOrd="0" presId="urn:microsoft.com/office/officeart/2005/8/layout/cycle7"/>
    <dgm:cxn modelId="{ED6993B7-0F6E-DC4C-9F24-C22458D5E244}" type="presParOf" srcId="{4431CC40-C941-E347-AAF7-BCA9E18AC376}" destId="{9547C463-C8D1-EA47-874C-12ED4B423C8A}" srcOrd="4" destOrd="0" presId="urn:microsoft.com/office/officeart/2005/8/layout/cycle7"/>
    <dgm:cxn modelId="{46E55007-314B-9D4F-A7F6-AF6DEC0D566F}" type="presParOf" srcId="{4431CC40-C941-E347-AAF7-BCA9E18AC376}" destId="{FFC427BB-757D-D94A-8C55-6014BAEA6634}" srcOrd="5" destOrd="0" presId="urn:microsoft.com/office/officeart/2005/8/layout/cycle7"/>
    <dgm:cxn modelId="{60D1CCB9-25C3-3C44-922E-6CA12527A836}" type="presParOf" srcId="{FFC427BB-757D-D94A-8C55-6014BAEA6634}" destId="{0126A5C5-B2A9-B74C-960D-ECB7EAA93C74}"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0598EC-4AC2-E247-B183-2F220AFC0DF7}">
      <dsp:nvSpPr>
        <dsp:cNvPr id="0" name=""/>
        <dsp:cNvSpPr/>
      </dsp:nvSpPr>
      <dsp:spPr>
        <a:xfrm>
          <a:off x="1995785" y="1179"/>
          <a:ext cx="2104429" cy="1052214"/>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mj-lt"/>
            </a:rPr>
            <a:t>Students</a:t>
          </a:r>
          <a:endParaRPr lang="en-US" sz="2700" kern="1200" dirty="0">
            <a:solidFill>
              <a:srgbClr val="000000"/>
            </a:solidFill>
            <a:latin typeface="+mj-lt"/>
          </a:endParaRPr>
        </a:p>
      </dsp:txBody>
      <dsp:txXfrm>
        <a:off x="1995785" y="1179"/>
        <a:ext cx="2104429" cy="1052214"/>
      </dsp:txXfrm>
    </dsp:sp>
    <dsp:sp modelId="{AD2EFE00-1457-BC43-BB6A-268CEC33BDBF}">
      <dsp:nvSpPr>
        <dsp:cNvPr id="0" name=""/>
        <dsp:cNvSpPr/>
      </dsp:nvSpPr>
      <dsp:spPr>
        <a:xfrm rot="3600000">
          <a:off x="4030513" y="1732010"/>
          <a:ext cx="1096445" cy="368275"/>
        </a:xfrm>
        <a:prstGeom prst="leftRightArrow">
          <a:avLst>
            <a:gd name="adj1" fmla="val 60000"/>
            <a:gd name="adj2" fmla="val 50000"/>
          </a:avLst>
        </a:prstGeom>
        <a:gradFill rotWithShape="0">
          <a:gsLst>
            <a:gs pos="0">
              <a:schemeClr val="accent3">
                <a:tint val="60000"/>
                <a:hueOff val="0"/>
                <a:satOff val="0"/>
                <a:lumOff val="0"/>
                <a:alphaOff val="0"/>
                <a:tint val="98000"/>
                <a:shade val="25000"/>
                <a:satMod val="250000"/>
              </a:schemeClr>
            </a:gs>
            <a:gs pos="68000">
              <a:schemeClr val="accent3">
                <a:tint val="60000"/>
                <a:hueOff val="0"/>
                <a:satOff val="0"/>
                <a:lumOff val="0"/>
                <a:alphaOff val="0"/>
                <a:tint val="86000"/>
                <a:satMod val="115000"/>
              </a:schemeClr>
            </a:gs>
            <a:gs pos="100000">
              <a:schemeClr val="accent3">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3600000">
        <a:off x="4030513" y="1732010"/>
        <a:ext cx="1096445" cy="368275"/>
      </dsp:txXfrm>
    </dsp:sp>
    <dsp:sp modelId="{E5DEDE0B-AAA7-984A-932B-BA71B53EF52C}">
      <dsp:nvSpPr>
        <dsp:cNvPr id="0" name=""/>
        <dsp:cNvSpPr/>
      </dsp:nvSpPr>
      <dsp:spPr>
        <a:xfrm>
          <a:off x="3733278" y="3010605"/>
          <a:ext cx="2104429" cy="1052214"/>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mj-lt"/>
            </a:rPr>
            <a:t>AIG Teacher</a:t>
          </a:r>
          <a:endParaRPr lang="en-US" sz="2700" kern="1200" dirty="0">
            <a:solidFill>
              <a:srgbClr val="000000"/>
            </a:solidFill>
            <a:latin typeface="+mj-lt"/>
          </a:endParaRPr>
        </a:p>
      </dsp:txBody>
      <dsp:txXfrm>
        <a:off x="3733278" y="3010605"/>
        <a:ext cx="2104429" cy="1052214"/>
      </dsp:txXfrm>
    </dsp:sp>
    <dsp:sp modelId="{F8AE3DBF-567F-1142-BDDD-A7051CFDCDFD}">
      <dsp:nvSpPr>
        <dsp:cNvPr id="0" name=""/>
        <dsp:cNvSpPr/>
      </dsp:nvSpPr>
      <dsp:spPr>
        <a:xfrm rot="10800000">
          <a:off x="2499777" y="3352575"/>
          <a:ext cx="1096445" cy="368275"/>
        </a:xfrm>
        <a:prstGeom prst="leftRightArrow">
          <a:avLst>
            <a:gd name="adj1" fmla="val 60000"/>
            <a:gd name="adj2" fmla="val 50000"/>
          </a:avLst>
        </a:prstGeom>
        <a:gradFill rotWithShape="0">
          <a:gsLst>
            <a:gs pos="0">
              <a:schemeClr val="accent3">
                <a:tint val="60000"/>
                <a:hueOff val="0"/>
                <a:satOff val="0"/>
                <a:lumOff val="0"/>
                <a:alphaOff val="0"/>
                <a:tint val="98000"/>
                <a:shade val="25000"/>
                <a:satMod val="250000"/>
              </a:schemeClr>
            </a:gs>
            <a:gs pos="68000">
              <a:schemeClr val="accent3">
                <a:tint val="60000"/>
                <a:hueOff val="0"/>
                <a:satOff val="0"/>
                <a:lumOff val="0"/>
                <a:alphaOff val="0"/>
                <a:tint val="86000"/>
                <a:satMod val="115000"/>
              </a:schemeClr>
            </a:gs>
            <a:gs pos="100000">
              <a:schemeClr val="accent3">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499777" y="3352575"/>
        <a:ext cx="1096445" cy="368275"/>
      </dsp:txXfrm>
    </dsp:sp>
    <dsp:sp modelId="{9547C463-C8D1-EA47-874C-12ED4B423C8A}">
      <dsp:nvSpPr>
        <dsp:cNvPr id="0" name=""/>
        <dsp:cNvSpPr/>
      </dsp:nvSpPr>
      <dsp:spPr>
        <a:xfrm>
          <a:off x="258291" y="3010605"/>
          <a:ext cx="2104429" cy="1052214"/>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mj-lt"/>
            </a:rPr>
            <a:t>3</a:t>
          </a:r>
          <a:r>
            <a:rPr lang="en-US" sz="2700" kern="1200" baseline="30000" dirty="0" smtClean="0">
              <a:solidFill>
                <a:srgbClr val="000000"/>
              </a:solidFill>
              <a:latin typeface="+mj-lt"/>
            </a:rPr>
            <a:t>rd</a:t>
          </a:r>
          <a:r>
            <a:rPr lang="en-US" sz="2700" kern="1200" dirty="0" smtClean="0">
              <a:solidFill>
                <a:srgbClr val="000000"/>
              </a:solidFill>
              <a:latin typeface="+mj-lt"/>
            </a:rPr>
            <a:t> Grade Teachers </a:t>
          </a:r>
          <a:endParaRPr lang="en-US" sz="2700" kern="1200" dirty="0">
            <a:solidFill>
              <a:srgbClr val="000000"/>
            </a:solidFill>
            <a:latin typeface="+mj-lt"/>
          </a:endParaRPr>
        </a:p>
      </dsp:txBody>
      <dsp:txXfrm>
        <a:off x="258291" y="3010605"/>
        <a:ext cx="2104429" cy="1052214"/>
      </dsp:txXfrm>
    </dsp:sp>
    <dsp:sp modelId="{FFC427BB-757D-D94A-8C55-6014BAEA6634}">
      <dsp:nvSpPr>
        <dsp:cNvPr id="0" name=""/>
        <dsp:cNvSpPr/>
      </dsp:nvSpPr>
      <dsp:spPr>
        <a:xfrm rot="18000000">
          <a:off x="906313" y="1655810"/>
          <a:ext cx="1096445" cy="368275"/>
        </a:xfrm>
        <a:prstGeom prst="leftRightArrow">
          <a:avLst>
            <a:gd name="adj1" fmla="val 60000"/>
            <a:gd name="adj2" fmla="val 50000"/>
          </a:avLst>
        </a:prstGeom>
        <a:gradFill rotWithShape="0">
          <a:gsLst>
            <a:gs pos="0">
              <a:schemeClr val="accent3">
                <a:tint val="60000"/>
                <a:hueOff val="0"/>
                <a:satOff val="0"/>
                <a:lumOff val="0"/>
                <a:alphaOff val="0"/>
                <a:tint val="98000"/>
                <a:shade val="25000"/>
                <a:satMod val="250000"/>
              </a:schemeClr>
            </a:gs>
            <a:gs pos="68000">
              <a:schemeClr val="accent3">
                <a:tint val="60000"/>
                <a:hueOff val="0"/>
                <a:satOff val="0"/>
                <a:lumOff val="0"/>
                <a:alphaOff val="0"/>
                <a:tint val="86000"/>
                <a:satMod val="115000"/>
              </a:schemeClr>
            </a:gs>
            <a:gs pos="100000">
              <a:schemeClr val="accent3">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8000000">
        <a:off x="906313" y="1655810"/>
        <a:ext cx="1096445" cy="36827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F9378A-87CA-4A9E-8D68-732148484265}" type="datetimeFigureOut">
              <a:rPr lang="en-US"/>
              <a:pPr>
                <a:defRPr/>
              </a:pPr>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D51BB82-3555-4966-83F5-411CEC3A13CC}" type="slidenum">
              <a:rPr lang="en-US"/>
              <a:pPr>
                <a:defRPr/>
              </a:pPr>
              <a:t>‹#›</a:t>
            </a:fld>
            <a:endParaRPr lang="en-US"/>
          </a:p>
        </p:txBody>
      </p:sp>
    </p:spTree>
    <p:extLst>
      <p:ext uri="{BB962C8B-B14F-4D97-AF65-F5344CB8AC3E}">
        <p14:creationId xmlns:p14="http://schemas.microsoft.com/office/powerpoint/2010/main" xmlns="" val="3125656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51BB82-3555-4966-83F5-411CEC3A13CC}" type="slidenum">
              <a:rPr lang="en-US" smtClean="0"/>
              <a:pPr>
                <a:defRPr/>
              </a:pPr>
              <a:t>1</a:t>
            </a:fld>
            <a:endParaRPr lang="en-US"/>
          </a:p>
        </p:txBody>
      </p:sp>
    </p:spTree>
    <p:extLst>
      <p:ext uri="{BB962C8B-B14F-4D97-AF65-F5344CB8AC3E}">
        <p14:creationId xmlns:p14="http://schemas.microsoft.com/office/powerpoint/2010/main" xmlns="" val="16914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541E6-BA92-4793-BCA6-87B23CEDD2B0}" type="slidenum">
              <a:rPr lang="en-US" smtClean="0"/>
              <a:pPr/>
              <a:t>2</a:t>
            </a:fld>
            <a:endParaRPr lang="en-US" smtClean="0"/>
          </a:p>
        </p:txBody>
      </p:sp>
    </p:spTree>
    <p:extLst>
      <p:ext uri="{BB962C8B-B14F-4D97-AF65-F5344CB8AC3E}">
        <p14:creationId xmlns:p14="http://schemas.microsoft.com/office/powerpoint/2010/main" xmlns="" val="401861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DC336-CDBB-43E1-AF70-23D9CEC054AC}" type="slidenum">
              <a:rPr lang="en-US" smtClean="0"/>
              <a:pPr/>
              <a:t>3</a:t>
            </a:fld>
            <a:endParaRPr lang="en-US" smtClean="0"/>
          </a:p>
        </p:txBody>
      </p:sp>
    </p:spTree>
    <p:extLst>
      <p:ext uri="{BB962C8B-B14F-4D97-AF65-F5344CB8AC3E}">
        <p14:creationId xmlns:p14="http://schemas.microsoft.com/office/powerpoint/2010/main" xmlns="" val="216345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D76EB7-E801-4B0E-84EE-C6B957F3AF9E}" type="slidenum">
              <a:rPr lang="en-US" smtClean="0"/>
              <a:pPr/>
              <a:t>4</a:t>
            </a:fld>
            <a:endParaRPr lang="en-US" smtClean="0"/>
          </a:p>
        </p:txBody>
      </p:sp>
    </p:spTree>
    <p:extLst>
      <p:ext uri="{BB962C8B-B14F-4D97-AF65-F5344CB8AC3E}">
        <p14:creationId xmlns:p14="http://schemas.microsoft.com/office/powerpoint/2010/main" xmlns="" val="87477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33BDE6-644E-4637-BE84-B249B950A6D9}" type="slidenum">
              <a:rPr lang="en-US" smtClean="0"/>
              <a:pPr/>
              <a:t>5</a:t>
            </a:fld>
            <a:endParaRPr lang="en-US" smtClean="0"/>
          </a:p>
        </p:txBody>
      </p:sp>
    </p:spTree>
    <p:extLst>
      <p:ext uri="{BB962C8B-B14F-4D97-AF65-F5344CB8AC3E}">
        <p14:creationId xmlns:p14="http://schemas.microsoft.com/office/powerpoint/2010/main" xmlns="" val="96585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6B666-D65C-47D2-A51A-918D721259BE}" type="slidenum">
              <a:rPr lang="en-US" smtClean="0"/>
              <a:pPr/>
              <a:t>8</a:t>
            </a:fld>
            <a:endParaRPr lang="en-US" smtClean="0"/>
          </a:p>
        </p:txBody>
      </p:sp>
    </p:spTree>
    <p:extLst>
      <p:ext uri="{BB962C8B-B14F-4D97-AF65-F5344CB8AC3E}">
        <p14:creationId xmlns:p14="http://schemas.microsoft.com/office/powerpoint/2010/main" xmlns="" val="28494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Evidence from 3</a:t>
            </a:r>
            <a:r>
              <a:rPr lang="en-US" baseline="30000" dirty="0" smtClean="0"/>
              <a:t>rd</a:t>
            </a:r>
            <a:r>
              <a:rPr lang="en-US" baseline="0" dirty="0" smtClean="0"/>
              <a:t> Grade Explorers may</a:t>
            </a:r>
            <a:r>
              <a:rPr lang="en-US" dirty="0" smtClean="0"/>
              <a:t> be considered along with formal and informal indicators for possible AIG nomination and/or referral during the first semester of the third grade year. Students</a:t>
            </a:r>
            <a:r>
              <a:rPr lang="en-US" baseline="0" dirty="0" smtClean="0"/>
              <a:t> who are identified will begin services during 2</a:t>
            </a:r>
            <a:r>
              <a:rPr lang="en-US" baseline="30000" dirty="0" smtClean="0"/>
              <a:t>nd</a:t>
            </a:r>
            <a:r>
              <a:rPr lang="en-US" baseline="0" dirty="0" smtClean="0"/>
              <a:t> semester.</a:t>
            </a:r>
            <a:endParaRPr lang="en-US" dirty="0" smtClean="0"/>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CD027-BD03-4F8B-A2B8-83A6190A3040}" type="slidenum">
              <a:rPr lang="en-US" smtClean="0"/>
              <a:pPr/>
              <a:t>9</a:t>
            </a:fld>
            <a:endParaRPr lang="en-US" smtClean="0"/>
          </a:p>
        </p:txBody>
      </p:sp>
    </p:spTree>
    <p:extLst>
      <p:ext uri="{BB962C8B-B14F-4D97-AF65-F5344CB8AC3E}">
        <p14:creationId xmlns:p14="http://schemas.microsoft.com/office/powerpoint/2010/main" xmlns="" val="48252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A693F6-D299-4229-8749-35ED413DD12B}" type="slidenum">
              <a:rPr lang="en-US" smtClean="0"/>
              <a:pPr/>
              <a:t>10</a:t>
            </a:fld>
            <a:endParaRPr lang="en-US" smtClean="0"/>
          </a:p>
        </p:txBody>
      </p:sp>
    </p:spTree>
    <p:extLst>
      <p:ext uri="{BB962C8B-B14F-4D97-AF65-F5344CB8AC3E}">
        <p14:creationId xmlns:p14="http://schemas.microsoft.com/office/powerpoint/2010/main" xmlns="" val="242653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51BB82-3555-4966-83F5-411CEC3A13CC}" type="slidenum">
              <a:rPr lang="en-US" smtClean="0"/>
              <a:pPr>
                <a:defRPr/>
              </a:pPr>
              <a:t>11</a:t>
            </a:fld>
            <a:endParaRPr lang="en-US"/>
          </a:p>
        </p:txBody>
      </p:sp>
    </p:spTree>
    <p:extLst>
      <p:ext uri="{BB962C8B-B14F-4D97-AF65-F5344CB8AC3E}">
        <p14:creationId xmlns:p14="http://schemas.microsoft.com/office/powerpoint/2010/main" xmlns="" val="1402249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 y="4419600"/>
            <a:ext cx="3581400" cy="704850"/>
          </a:xfrm>
        </p:spPr>
        <p:txBody>
          <a:bodyPr/>
          <a:lstStyle>
            <a:lvl1pPr>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92075" y="4953000"/>
            <a:ext cx="3565525" cy="533400"/>
          </a:xfrm>
        </p:spPr>
        <p:txBody>
          <a:bodyPr/>
          <a:lstStyle>
            <a:lvl1pPr marL="0" inden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00" y="762000"/>
            <a:ext cx="1524000" cy="4999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0"/>
            <a:ext cx="4419600" cy="499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1DEABC-D766-4322-8E78-B830FAE35C72}" type="datetime4">
              <a:rPr lang="en-US" smtClean="0"/>
              <a:pPr/>
              <a:t>October 20, 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93333F43-3E86-47E4-BFBB-2476D384E1C6}" type="datetime4">
              <a:rPr lang="en-US" smtClean="0"/>
              <a:pPr/>
              <a:t>October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October 20,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19C71-EC74-44AF-B27E-FC7DC3C3A61D}" type="datetime4">
              <a:rPr lang="en-US" smtClean="0"/>
              <a:pPr/>
              <a:t>October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5CDA29-3CBE-48EA-92AE-A996835462BA}" type="datetime4">
              <a:rPr lang="en-US" smtClean="0"/>
              <a:pPr/>
              <a:t>October 20,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EC054-3869-4501-B163-1BBFDE8DCE04}" type="datetime4">
              <a:rPr lang="en-US" smtClean="0"/>
              <a:pPr/>
              <a:t>October 20,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20,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D5615-7F4F-4584-84D5-CC95918C321F}" type="datetime4">
              <a:rPr lang="en-US" smtClean="0"/>
              <a:pPr/>
              <a:t>October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20,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38DF745-7D3F-47F4-83A3-874385CFAA6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31F9E-604E-4343-9F29-EF72E8231CAD}" type="datetime4">
              <a:rPr lang="en-US" smtClean="0"/>
              <a:pPr/>
              <a:t>October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A8E1CE-37F8-4102-8DF9-852A0A51F293}" type="datetime4">
              <a:rPr lang="en-US" smtClean="0"/>
              <a:pPr/>
              <a:t>October 20,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22438"/>
            <a:ext cx="2019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86100" y="1722438"/>
            <a:ext cx="2019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0"/>
            <a:ext cx="6096000" cy="657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914400" y="1722438"/>
            <a:ext cx="4191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3600" b="1">
          <a:solidFill>
            <a:srgbClr val="5A5940"/>
          </a:solidFill>
          <a:latin typeface="+mj-lt"/>
          <a:ea typeface="+mj-ea"/>
          <a:cs typeface="+mj-cs"/>
        </a:defRPr>
      </a:lvl1pPr>
      <a:lvl2pPr algn="l" rtl="0" eaLnBrk="0" fontAlgn="base" hangingPunct="0">
        <a:spcBef>
          <a:spcPct val="0"/>
        </a:spcBef>
        <a:spcAft>
          <a:spcPct val="0"/>
        </a:spcAft>
        <a:defRPr sz="3600" b="1">
          <a:solidFill>
            <a:srgbClr val="5A5940"/>
          </a:solidFill>
          <a:latin typeface="Times New Roman" pitchFamily="18" charset="0"/>
        </a:defRPr>
      </a:lvl2pPr>
      <a:lvl3pPr algn="l" rtl="0" eaLnBrk="0" fontAlgn="base" hangingPunct="0">
        <a:spcBef>
          <a:spcPct val="0"/>
        </a:spcBef>
        <a:spcAft>
          <a:spcPct val="0"/>
        </a:spcAft>
        <a:defRPr sz="3600" b="1">
          <a:solidFill>
            <a:srgbClr val="5A5940"/>
          </a:solidFill>
          <a:latin typeface="Times New Roman" pitchFamily="18" charset="0"/>
        </a:defRPr>
      </a:lvl3pPr>
      <a:lvl4pPr algn="l" rtl="0" eaLnBrk="0" fontAlgn="base" hangingPunct="0">
        <a:spcBef>
          <a:spcPct val="0"/>
        </a:spcBef>
        <a:spcAft>
          <a:spcPct val="0"/>
        </a:spcAft>
        <a:defRPr sz="3600" b="1">
          <a:solidFill>
            <a:srgbClr val="5A5940"/>
          </a:solidFill>
          <a:latin typeface="Times New Roman" pitchFamily="18" charset="0"/>
        </a:defRPr>
      </a:lvl4pPr>
      <a:lvl5pPr algn="l" rtl="0" eaLnBrk="0" fontAlgn="base" hangingPunct="0">
        <a:spcBef>
          <a:spcPct val="0"/>
        </a:spcBef>
        <a:spcAft>
          <a:spcPct val="0"/>
        </a:spcAft>
        <a:defRPr sz="3600" b="1">
          <a:solidFill>
            <a:srgbClr val="5A5940"/>
          </a:solidFill>
          <a:latin typeface="Times New Roman" pitchFamily="18" charset="0"/>
        </a:defRPr>
      </a:lvl5pPr>
      <a:lvl6pPr marL="457200" algn="l" rtl="0" eaLnBrk="1" fontAlgn="base" hangingPunct="1">
        <a:spcBef>
          <a:spcPct val="0"/>
        </a:spcBef>
        <a:spcAft>
          <a:spcPct val="0"/>
        </a:spcAft>
        <a:defRPr sz="3600" b="1">
          <a:solidFill>
            <a:srgbClr val="5A5940"/>
          </a:solidFill>
          <a:latin typeface="Times New Roman" pitchFamily="18" charset="0"/>
        </a:defRPr>
      </a:lvl6pPr>
      <a:lvl7pPr marL="914400" algn="l" rtl="0" eaLnBrk="1" fontAlgn="base" hangingPunct="1">
        <a:spcBef>
          <a:spcPct val="0"/>
        </a:spcBef>
        <a:spcAft>
          <a:spcPct val="0"/>
        </a:spcAft>
        <a:defRPr sz="3600" b="1">
          <a:solidFill>
            <a:srgbClr val="5A5940"/>
          </a:solidFill>
          <a:latin typeface="Times New Roman" pitchFamily="18" charset="0"/>
        </a:defRPr>
      </a:lvl7pPr>
      <a:lvl8pPr marL="1371600" algn="l" rtl="0" eaLnBrk="1" fontAlgn="base" hangingPunct="1">
        <a:spcBef>
          <a:spcPct val="0"/>
        </a:spcBef>
        <a:spcAft>
          <a:spcPct val="0"/>
        </a:spcAft>
        <a:defRPr sz="3600" b="1">
          <a:solidFill>
            <a:srgbClr val="5A5940"/>
          </a:solidFill>
          <a:latin typeface="Times New Roman" pitchFamily="18" charset="0"/>
        </a:defRPr>
      </a:lvl8pPr>
      <a:lvl9pPr marL="1828800" algn="l" rtl="0" eaLnBrk="1" fontAlgn="base" hangingPunct="1">
        <a:spcBef>
          <a:spcPct val="0"/>
        </a:spcBef>
        <a:spcAft>
          <a:spcPct val="0"/>
        </a:spcAft>
        <a:defRPr sz="3600" b="1">
          <a:solidFill>
            <a:srgbClr val="5A5940"/>
          </a:solidFill>
          <a:latin typeface="Times New Roman"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10/20/2015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42081" y="685800"/>
            <a:ext cx="8077200" cy="16764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b="1" dirty="0" smtClean="0"/>
              <a:t>WCPSS</a:t>
            </a:r>
            <a:r>
              <a:rPr lang="en-US" dirty="0" smtClean="0"/>
              <a:t> </a:t>
            </a:r>
            <a:br>
              <a:rPr lang="en-US" dirty="0" smtClean="0"/>
            </a:br>
            <a:r>
              <a:rPr lang="en-US" b="1" dirty="0" smtClean="0"/>
              <a:t>3rd Grade Explorers</a:t>
            </a:r>
            <a:r>
              <a:rPr lang="en-US" dirty="0" smtClean="0"/>
              <a:t/>
            </a:r>
            <a:br>
              <a:rPr lang="en-US" dirty="0" smtClean="0"/>
            </a:br>
            <a:endParaRPr lang="en-US" dirty="0" smtClean="0">
              <a:solidFill>
                <a:schemeClr val="tx1"/>
              </a:solidFill>
            </a:endParaRPr>
          </a:p>
        </p:txBody>
      </p:sp>
      <p:sp>
        <p:nvSpPr>
          <p:cNvPr id="5" name="TextBox 4"/>
          <p:cNvSpPr txBox="1"/>
          <p:nvPr/>
        </p:nvSpPr>
        <p:spPr>
          <a:xfrm>
            <a:off x="1676400" y="5259503"/>
            <a:ext cx="6096000" cy="830997"/>
          </a:xfrm>
          <a:prstGeom prst="rect">
            <a:avLst/>
          </a:prstGeom>
          <a:noFill/>
        </p:spPr>
        <p:txBody>
          <a:bodyPr wrap="square" rtlCol="0">
            <a:spAutoFit/>
          </a:bodyPr>
          <a:lstStyle/>
          <a:p>
            <a:pPr algn="ctr"/>
            <a:r>
              <a:rPr lang="en-US" sz="2400" dirty="0" smtClean="0">
                <a:latin typeface="+mj-lt"/>
              </a:rPr>
              <a:t>Mills Park Elementary School</a:t>
            </a:r>
          </a:p>
          <a:p>
            <a:pPr algn="ctr"/>
            <a:r>
              <a:rPr lang="en-US" sz="2400" dirty="0" smtClean="0">
                <a:latin typeface="+mj-lt"/>
              </a:rPr>
              <a:t>Dyane Barnett and </a:t>
            </a:r>
            <a:r>
              <a:rPr lang="en-US" sz="2400" dirty="0" err="1" smtClean="0">
                <a:latin typeface="+mj-lt"/>
              </a:rPr>
              <a:t>Melani</a:t>
            </a:r>
            <a:r>
              <a:rPr lang="en-US" sz="2400" dirty="0" smtClean="0">
                <a:latin typeface="+mj-lt"/>
              </a:rPr>
              <a:t> </a:t>
            </a:r>
            <a:r>
              <a:rPr lang="en-US" sz="2400" dirty="0" err="1" smtClean="0">
                <a:latin typeface="+mj-lt"/>
              </a:rPr>
              <a:t>Blewett</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2909906291"/>
              </p:ext>
            </p:extLst>
          </p:nvPr>
        </p:nvGraphicFramePr>
        <p:xfrm>
          <a:off x="2768332" y="1905000"/>
          <a:ext cx="3624697" cy="3467100"/>
        </p:xfrm>
        <a:graphic>
          <a:graphicData uri="http://schemas.openxmlformats.org/presentationml/2006/ole">
            <p:oleObj spid="_x0000_s1054" name="Acrobat Document" r:id="rId4" imgW="4737960" imgH="4534920" progId="AcroExch.Document.11">
              <p:embed/>
            </p:oleObj>
          </a:graphicData>
        </a:graphic>
      </p:graphicFrame>
    </p:spTree>
    <p:extLst>
      <p:ext uri="{BB962C8B-B14F-4D97-AF65-F5344CB8AC3E}">
        <p14:creationId xmlns:p14="http://schemas.microsoft.com/office/powerpoint/2010/main" xmlns="" val="647614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914400" y="990600"/>
            <a:ext cx="6858000" cy="657225"/>
          </a:xfrm>
        </p:spPr>
        <p:txBody>
          <a:bodyPr>
            <a:normAutofit/>
          </a:bodyPr>
          <a:lstStyle/>
          <a:p>
            <a:pPr eaLnBrk="1" hangingPunct="1"/>
            <a:r>
              <a:rPr lang="en-US" sz="4000" b="1" dirty="0" smtClean="0"/>
              <a:t>Keeping You Informed…..</a:t>
            </a:r>
          </a:p>
        </p:txBody>
      </p:sp>
      <p:sp>
        <p:nvSpPr>
          <p:cNvPr id="34818" name="Content Placeholder 2"/>
          <p:cNvSpPr>
            <a:spLocks noGrp="1"/>
          </p:cNvSpPr>
          <p:nvPr>
            <p:ph idx="1"/>
          </p:nvPr>
        </p:nvSpPr>
        <p:spPr>
          <a:xfrm>
            <a:off x="1219200" y="2209800"/>
            <a:ext cx="7010400" cy="3276600"/>
          </a:xfrm>
        </p:spPr>
        <p:txBody>
          <a:bodyPr/>
          <a:lstStyle/>
          <a:p>
            <a:pPr eaLnBrk="1" hangingPunct="1">
              <a:buFontTx/>
              <a:buChar char="•"/>
            </a:pPr>
            <a:r>
              <a:rPr lang="en-US" sz="2800" dirty="0" smtClean="0">
                <a:solidFill>
                  <a:schemeClr val="accent1">
                    <a:lumMod val="75000"/>
                  </a:schemeClr>
                </a:solidFill>
              </a:rPr>
              <a:t>AIG Program Brochure</a:t>
            </a:r>
          </a:p>
          <a:p>
            <a:pPr eaLnBrk="1" hangingPunct="1">
              <a:buFontTx/>
              <a:buChar char="•"/>
            </a:pPr>
            <a:r>
              <a:rPr lang="en-US" sz="2800" dirty="0" smtClean="0">
                <a:solidFill>
                  <a:schemeClr val="accent1">
                    <a:lumMod val="75000"/>
                  </a:schemeClr>
                </a:solidFill>
              </a:rPr>
              <a:t>Parent informational meetings</a:t>
            </a:r>
          </a:p>
          <a:p>
            <a:pPr eaLnBrk="1" hangingPunct="1">
              <a:buFontTx/>
              <a:buChar char="•"/>
            </a:pPr>
            <a:r>
              <a:rPr lang="en-US" sz="2800" dirty="0" smtClean="0">
                <a:solidFill>
                  <a:schemeClr val="accent1">
                    <a:lumMod val="75000"/>
                  </a:schemeClr>
                </a:solidFill>
              </a:rPr>
              <a:t>School newsletters</a:t>
            </a:r>
          </a:p>
          <a:p>
            <a:pPr eaLnBrk="1" hangingPunct="1">
              <a:buFontTx/>
              <a:buChar char="•"/>
            </a:pPr>
            <a:r>
              <a:rPr lang="en-US" sz="2800" dirty="0" smtClean="0">
                <a:solidFill>
                  <a:schemeClr val="accent1">
                    <a:lumMod val="75000"/>
                  </a:schemeClr>
                </a:solidFill>
              </a:rPr>
              <a:t>School/ AIG teacher website</a:t>
            </a:r>
          </a:p>
          <a:p>
            <a:pPr eaLnBrk="1" hangingPunct="1">
              <a:buFontTx/>
              <a:buChar char="•"/>
            </a:pPr>
            <a:r>
              <a:rPr lang="en-US" sz="2800" dirty="0" smtClean="0">
                <a:solidFill>
                  <a:schemeClr val="accent1">
                    <a:lumMod val="75000"/>
                  </a:schemeClr>
                </a:solidFill>
              </a:rPr>
              <a:t>Email for questions and answers</a:t>
            </a:r>
          </a:p>
          <a:p>
            <a:pPr eaLnBrk="1" hangingPunct="1"/>
            <a:endParaRPr lang="en-US" dirty="0" smtClean="0">
              <a:latin typeface="Lucida Sans Unicode" pitchFamily="34"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143000" y="1295400"/>
            <a:ext cx="6705600" cy="3785652"/>
          </a:xfrm>
          <a:prstGeom prst="rect">
            <a:avLst/>
          </a:prstGeom>
          <a:noFill/>
          <a:ln w="9525">
            <a:noFill/>
            <a:miter lim="800000"/>
            <a:headEnd/>
            <a:tailEnd/>
          </a:ln>
        </p:spPr>
        <p:txBody>
          <a:bodyPr wrap="square">
            <a:spAutoFit/>
          </a:bodyPr>
          <a:lstStyle/>
          <a:p>
            <a:pPr algn="ctr">
              <a:buFont typeface="Wingdings 3" pitchFamily="18" charset="2"/>
              <a:buNone/>
            </a:pPr>
            <a:r>
              <a:rPr lang="en-US" sz="3600" dirty="0">
                <a:solidFill>
                  <a:schemeClr val="accent1">
                    <a:lumMod val="75000"/>
                  </a:schemeClr>
                </a:solidFill>
                <a:latin typeface="+mj-lt"/>
              </a:rPr>
              <a:t>Our goal is to support classrooms with educators working together </a:t>
            </a:r>
            <a:endParaRPr lang="en-US" sz="3600" dirty="0" smtClean="0">
              <a:solidFill>
                <a:schemeClr val="accent1">
                  <a:lumMod val="75000"/>
                </a:schemeClr>
              </a:solidFill>
              <a:latin typeface="+mj-lt"/>
            </a:endParaRPr>
          </a:p>
          <a:p>
            <a:pPr algn="ctr">
              <a:buFont typeface="Wingdings 3" pitchFamily="18" charset="2"/>
              <a:buNone/>
            </a:pPr>
            <a:r>
              <a:rPr lang="en-US" sz="3600" dirty="0" smtClean="0">
                <a:solidFill>
                  <a:schemeClr val="accent1">
                    <a:lumMod val="75000"/>
                  </a:schemeClr>
                </a:solidFill>
                <a:latin typeface="+mj-lt"/>
              </a:rPr>
              <a:t>to </a:t>
            </a:r>
            <a:r>
              <a:rPr lang="en-US" sz="3600" dirty="0">
                <a:solidFill>
                  <a:schemeClr val="accent1">
                    <a:lumMod val="75000"/>
                  </a:schemeClr>
                </a:solidFill>
                <a:latin typeface="+mj-lt"/>
              </a:rPr>
              <a:t>help each student grow and </a:t>
            </a:r>
            <a:r>
              <a:rPr lang="en-US" sz="3600" dirty="0" smtClean="0">
                <a:solidFill>
                  <a:schemeClr val="accent1">
                    <a:lumMod val="75000"/>
                  </a:schemeClr>
                </a:solidFill>
                <a:latin typeface="+mj-lt"/>
              </a:rPr>
              <a:t>develop to their full potential.</a:t>
            </a:r>
          </a:p>
          <a:p>
            <a:pPr algn="ctr">
              <a:buFont typeface="Wingdings 3" pitchFamily="18" charset="2"/>
              <a:buNone/>
            </a:pPr>
            <a:endParaRPr lang="en-US" sz="3600" b="1" dirty="0" smtClean="0">
              <a:solidFill>
                <a:schemeClr val="accent1">
                  <a:lumMod val="75000"/>
                </a:schemeClr>
              </a:solidFill>
            </a:endParaRPr>
          </a:p>
          <a:p>
            <a:pPr algn="ctr">
              <a:buFont typeface="Wingdings 3" pitchFamily="18" charset="2"/>
              <a:buNone/>
            </a:pPr>
            <a:endParaRPr lang="en-US" sz="3600" b="1" dirty="0">
              <a:solidFill>
                <a:schemeClr val="accent1">
                  <a:lumMod val="75000"/>
                </a:schemeClr>
              </a:solidFill>
            </a:endParaRPr>
          </a:p>
          <a:p>
            <a:pPr algn="ctr">
              <a:buFont typeface="Wingdings 3" pitchFamily="18" charset="2"/>
              <a:buNone/>
            </a:pPr>
            <a:r>
              <a:rPr lang="en-US" sz="2400" b="1" i="1" dirty="0" smtClean="0">
                <a:solidFill>
                  <a:schemeClr val="accent1">
                    <a:lumMod val="75000"/>
                  </a:schemeClr>
                </a:solidFill>
              </a:rPr>
              <a:t>~ AIG Plan Goal for Explorers </a:t>
            </a:r>
            <a:endParaRPr lang="en-US" sz="2400" b="1" i="1" dirty="0">
              <a:solidFill>
                <a:schemeClr val="accent1">
                  <a:lumMod val="75000"/>
                </a:schemeClr>
              </a:solidFill>
            </a:endParaRPr>
          </a:p>
        </p:txBody>
      </p:sp>
    </p:spTree>
    <p:extLst>
      <p:ext uri="{BB962C8B-B14F-4D97-AF65-F5344CB8AC3E}">
        <p14:creationId xmlns:p14="http://schemas.microsoft.com/office/powerpoint/2010/main" xmlns="" val="395931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1066800"/>
            <a:ext cx="7467600" cy="5105400"/>
          </a:xfrm>
        </p:spPr>
        <p:txBody>
          <a:bodyPr>
            <a:normAutofit/>
          </a:bodyPr>
          <a:lstStyle/>
          <a:p>
            <a:pPr algn="ctr" eaLnBrk="1" hangingPunct="1"/>
            <a:r>
              <a:rPr lang="en-US" sz="3200" dirty="0" smtClean="0"/>
              <a:t>The purpose of the Academically or Intellectually Gifted (AIG) Program is </a:t>
            </a:r>
            <a:br>
              <a:rPr lang="en-US" sz="3200" dirty="0" smtClean="0"/>
            </a:br>
            <a:r>
              <a:rPr lang="en-US" sz="3200" dirty="0" smtClean="0"/>
              <a:t>to provide an appropriately challenging educational program for students who perform, or show potential for performing, at remarkably high levels of accomplishment…</a:t>
            </a:r>
            <a:br>
              <a:rPr lang="en-US" sz="3200" dirty="0" smtClean="0"/>
            </a:br>
            <a:r>
              <a:rPr lang="en-US" sz="3200" dirty="0"/>
              <a:t/>
            </a:r>
            <a:br>
              <a:rPr lang="en-US" sz="3200" dirty="0"/>
            </a:br>
            <a:r>
              <a:rPr lang="en-US" sz="3200" dirty="0" smtClean="0"/>
              <a:t/>
            </a:r>
            <a:br>
              <a:rPr lang="en-US" sz="3200" dirty="0" smtClean="0"/>
            </a:br>
            <a:r>
              <a:rPr lang="en-US" sz="1600" i="1" dirty="0" smtClean="0"/>
              <a:t>~from the 2013-2016 WCPSS AIG Plan</a:t>
            </a: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581400" y="3429000"/>
            <a:ext cx="2209800" cy="1114425"/>
          </a:xfrm>
        </p:spPr>
        <p:txBody>
          <a:bodyPr>
            <a:noAutofit/>
          </a:bodyPr>
          <a:lstStyle/>
          <a:p>
            <a:pPr algn="ctr" eaLnBrk="1" hangingPunct="1"/>
            <a:r>
              <a:rPr lang="en-US" sz="4400" dirty="0" smtClean="0">
                <a:solidFill>
                  <a:schemeClr val="tx1"/>
                </a:solidFill>
              </a:rPr>
              <a:t>Team Effort</a:t>
            </a:r>
          </a:p>
        </p:txBody>
      </p:sp>
      <p:graphicFrame>
        <p:nvGraphicFramePr>
          <p:cNvPr id="3" name="Diagram 2"/>
          <p:cNvGraphicFramePr/>
          <p:nvPr>
            <p:extLst>
              <p:ext uri="{D42A27DB-BD31-4B8C-83A1-F6EECF244321}">
                <p14:modId xmlns:p14="http://schemas.microsoft.com/office/powerpoint/2010/main" xmlns="" val="600142203"/>
              </p:ext>
            </p:extLst>
          </p:nvPr>
        </p:nvGraphicFramePr>
        <p:xfrm>
          <a:off x="1647478" y="18937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05000" y="685800"/>
            <a:ext cx="5638800" cy="830997"/>
          </a:xfrm>
          <a:prstGeom prst="rect">
            <a:avLst/>
          </a:prstGeom>
          <a:noFill/>
        </p:spPr>
        <p:txBody>
          <a:bodyPr wrap="square" rtlCol="0">
            <a:spAutoFit/>
          </a:bodyPr>
          <a:lstStyle/>
          <a:p>
            <a:pPr algn="ctr"/>
            <a:r>
              <a:rPr lang="en-US" sz="4800" dirty="0" smtClean="0">
                <a:latin typeface="+mj-lt"/>
              </a:rPr>
              <a:t>3</a:t>
            </a:r>
            <a:r>
              <a:rPr lang="en-US" sz="4800" baseline="30000" dirty="0" smtClean="0">
                <a:latin typeface="+mj-lt"/>
              </a:rPr>
              <a:t>rd</a:t>
            </a:r>
            <a:r>
              <a:rPr lang="en-US" sz="4800" dirty="0" smtClean="0">
                <a:latin typeface="+mj-lt"/>
              </a:rPr>
              <a:t> Grade Explorers</a:t>
            </a:r>
            <a:endParaRPr lang="en-US" sz="48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81000"/>
            <a:ext cx="7315200" cy="914400"/>
          </a:xfrm>
        </p:spPr>
        <p:txBody>
          <a:bodyPr>
            <a:normAutofit/>
          </a:bodyPr>
          <a:lstStyle/>
          <a:p>
            <a:pPr algn="ctr" eaLnBrk="1" hangingPunct="1"/>
            <a:r>
              <a:rPr lang="en-US" sz="4000" b="1" dirty="0" smtClean="0"/>
              <a:t>3</a:t>
            </a:r>
            <a:r>
              <a:rPr lang="en-US" sz="4000" b="1" baseline="30000" dirty="0" smtClean="0"/>
              <a:t>rd</a:t>
            </a:r>
            <a:r>
              <a:rPr lang="en-US" sz="4000" b="1" dirty="0" smtClean="0"/>
              <a:t> Grade Explorers Classes</a:t>
            </a:r>
            <a:endParaRPr lang="en-US" sz="4000" b="1" dirty="0" smtClean="0">
              <a:solidFill>
                <a:schemeClr val="tx1"/>
              </a:solidFill>
            </a:endParaRPr>
          </a:p>
        </p:txBody>
      </p:sp>
      <p:sp>
        <p:nvSpPr>
          <p:cNvPr id="4" name="Rectangle 3"/>
          <p:cNvSpPr txBox="1">
            <a:spLocks noChangeArrowheads="1"/>
          </p:cNvSpPr>
          <p:nvPr/>
        </p:nvSpPr>
        <p:spPr bwMode="auto">
          <a:xfrm>
            <a:off x="4876800" y="1752600"/>
            <a:ext cx="3429000" cy="3306763"/>
          </a:xfrm>
          <a:prstGeom prst="rect">
            <a:avLst/>
          </a:prstGeom>
          <a:noFill/>
          <a:ln w="9525">
            <a:noFill/>
            <a:miter lim="800000"/>
            <a:headEnd/>
            <a:tailEnd/>
          </a:ln>
          <a:effectLst/>
        </p:spPr>
        <p:txBody>
          <a:bodyPr/>
          <a:lstStyle/>
          <a:p>
            <a:pPr marL="342900" indent="-342900">
              <a:spcBef>
                <a:spcPct val="20000"/>
              </a:spcBef>
              <a:defRPr/>
            </a:pPr>
            <a:endParaRPr lang="en-US" kern="0" dirty="0">
              <a:latin typeface="+mn-lt"/>
            </a:endParaRPr>
          </a:p>
        </p:txBody>
      </p:sp>
      <p:sp>
        <p:nvSpPr>
          <p:cNvPr id="20484" name="Rectangle 3"/>
          <p:cNvSpPr txBox="1">
            <a:spLocks noChangeArrowheads="1"/>
          </p:cNvSpPr>
          <p:nvPr/>
        </p:nvSpPr>
        <p:spPr bwMode="auto">
          <a:xfrm>
            <a:off x="4953000" y="1752600"/>
            <a:ext cx="3200400" cy="3048000"/>
          </a:xfrm>
          <a:prstGeom prst="rect">
            <a:avLst/>
          </a:prstGeom>
          <a:noFill/>
          <a:ln w="9525">
            <a:noFill/>
            <a:miter lim="800000"/>
            <a:headEnd/>
            <a:tailEnd/>
          </a:ln>
        </p:spPr>
        <p:txBody>
          <a:bodyPr/>
          <a:lstStyle/>
          <a:p>
            <a:pPr>
              <a:buFont typeface="Arial" charset="0"/>
              <a:buNone/>
            </a:pPr>
            <a:r>
              <a:rPr lang="en-US" sz="2200" dirty="0">
                <a:solidFill>
                  <a:schemeClr val="accent1">
                    <a:lumMod val="75000"/>
                  </a:schemeClr>
                </a:solidFill>
              </a:rPr>
              <a:t>Students who demonstrate potential in the activities will receive </a:t>
            </a:r>
            <a:r>
              <a:rPr lang="en-US" sz="2200" smtClean="0">
                <a:solidFill>
                  <a:schemeClr val="accent1">
                    <a:lumMod val="75000"/>
                  </a:schemeClr>
                </a:solidFill>
              </a:rPr>
              <a:t>enrichment/extension activities </a:t>
            </a:r>
            <a:r>
              <a:rPr lang="en-US" sz="2200" dirty="0" smtClean="0">
                <a:solidFill>
                  <a:schemeClr val="accent1">
                    <a:lumMod val="75000"/>
                  </a:schemeClr>
                </a:solidFill>
              </a:rPr>
              <a:t>under </a:t>
            </a:r>
            <a:r>
              <a:rPr lang="en-US" sz="2200" dirty="0">
                <a:solidFill>
                  <a:schemeClr val="accent1">
                    <a:lumMod val="75000"/>
                  </a:schemeClr>
                </a:solidFill>
              </a:rPr>
              <a:t>the guidance of the AIG teacher.</a:t>
            </a:r>
          </a:p>
        </p:txBody>
      </p:sp>
      <p:sp>
        <p:nvSpPr>
          <p:cNvPr id="20485" name="Text Placeholder 2"/>
          <p:cNvSpPr txBox="1">
            <a:spLocks/>
          </p:cNvSpPr>
          <p:nvPr/>
        </p:nvSpPr>
        <p:spPr bwMode="auto">
          <a:xfrm>
            <a:off x="457200" y="5410200"/>
            <a:ext cx="4040188"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342900" indent="-342900" algn="ctr">
              <a:spcBef>
                <a:spcPct val="20000"/>
              </a:spcBef>
            </a:pPr>
            <a:r>
              <a:rPr lang="en-US" sz="2400" b="1" dirty="0">
                <a:solidFill>
                  <a:schemeClr val="accent1">
                    <a:lumMod val="75000"/>
                  </a:schemeClr>
                </a:solidFill>
                <a:latin typeface="+mj-lt"/>
              </a:rPr>
              <a:t>Whole group experiences</a:t>
            </a:r>
          </a:p>
        </p:txBody>
      </p:sp>
      <p:sp>
        <p:nvSpPr>
          <p:cNvPr id="20486" name="Text Placeholder 3"/>
          <p:cNvSpPr txBox="1">
            <a:spLocks/>
          </p:cNvSpPr>
          <p:nvPr/>
        </p:nvSpPr>
        <p:spPr bwMode="auto">
          <a:xfrm>
            <a:off x="4645025" y="5410200"/>
            <a:ext cx="4041775"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342900" indent="-342900" algn="ctr">
              <a:spcBef>
                <a:spcPct val="20000"/>
              </a:spcBef>
            </a:pPr>
            <a:r>
              <a:rPr lang="en-US" sz="2400" b="1" dirty="0">
                <a:solidFill>
                  <a:schemeClr val="accent1">
                    <a:lumMod val="75000"/>
                  </a:schemeClr>
                </a:solidFill>
                <a:latin typeface="+mj-lt"/>
              </a:rPr>
              <a:t>Small group experiences</a:t>
            </a:r>
          </a:p>
        </p:txBody>
      </p:sp>
      <p:cxnSp>
        <p:nvCxnSpPr>
          <p:cNvPr id="9" name="Straight Connector 8"/>
          <p:cNvCxnSpPr/>
          <p:nvPr/>
        </p:nvCxnSpPr>
        <p:spPr>
          <a:xfrm rot="5400000">
            <a:off x="2933700" y="3086100"/>
            <a:ext cx="2971800" cy="0"/>
          </a:xfrm>
          <a:prstGeom prst="line">
            <a:avLst/>
          </a:prstGeom>
          <a:ln>
            <a:solidFill>
              <a:srgbClr val="898761"/>
            </a:solidFill>
          </a:ln>
        </p:spPr>
        <p:style>
          <a:lnRef idx="2">
            <a:schemeClr val="accent4"/>
          </a:lnRef>
          <a:fillRef idx="0">
            <a:schemeClr val="accent4"/>
          </a:fillRef>
          <a:effectRef idx="1">
            <a:schemeClr val="accent4"/>
          </a:effectRef>
          <a:fontRef idx="minor">
            <a:schemeClr val="tx1"/>
          </a:fontRef>
        </p:style>
      </p:cxnSp>
      <p:sp>
        <p:nvSpPr>
          <p:cNvPr id="20488" name="Text Box 10"/>
          <p:cNvSpPr txBox="1">
            <a:spLocks noChangeArrowheads="1"/>
          </p:cNvSpPr>
          <p:nvPr/>
        </p:nvSpPr>
        <p:spPr bwMode="auto">
          <a:xfrm>
            <a:off x="1066800" y="1752600"/>
            <a:ext cx="3048000" cy="2800767"/>
          </a:xfrm>
          <a:prstGeom prst="rect">
            <a:avLst/>
          </a:prstGeom>
          <a:noFill/>
          <a:ln w="9525">
            <a:noFill/>
            <a:miter lim="800000"/>
            <a:headEnd/>
            <a:tailEnd/>
          </a:ln>
        </p:spPr>
        <p:txBody>
          <a:bodyPr wrap="square">
            <a:spAutoFit/>
          </a:bodyPr>
          <a:lstStyle/>
          <a:p>
            <a:pPr>
              <a:spcBef>
                <a:spcPct val="50000"/>
              </a:spcBef>
            </a:pPr>
            <a:r>
              <a:rPr lang="en-US" sz="2200" dirty="0">
                <a:solidFill>
                  <a:schemeClr val="accent1">
                    <a:lumMod val="75000"/>
                  </a:schemeClr>
                </a:solidFill>
              </a:rPr>
              <a:t>The AIG teacher works in partnership with </a:t>
            </a:r>
            <a:r>
              <a:rPr lang="en-US" sz="2200" dirty="0" smtClean="0">
                <a:solidFill>
                  <a:schemeClr val="accent1">
                    <a:lumMod val="75000"/>
                  </a:schemeClr>
                </a:solidFill>
              </a:rPr>
              <a:t>3rd </a:t>
            </a:r>
            <a:r>
              <a:rPr lang="en-US" sz="2200" dirty="0">
                <a:solidFill>
                  <a:schemeClr val="accent1">
                    <a:lumMod val="75000"/>
                  </a:schemeClr>
                </a:solidFill>
              </a:rPr>
              <a:t>grade classroom teachers to provide a variety of in-class experiences designed to elicit high academic performance.</a:t>
            </a:r>
          </a:p>
        </p:txBody>
      </p:sp>
    </p:spTree>
    <p:extLst>
      <p:ext uri="{BB962C8B-B14F-4D97-AF65-F5344CB8AC3E}">
        <p14:creationId xmlns:p14="http://schemas.microsoft.com/office/powerpoint/2010/main" xmlns="" val="283473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23900" y="609600"/>
            <a:ext cx="7848600" cy="731838"/>
          </a:xfrm>
        </p:spPr>
        <p:txBody>
          <a:bodyPr/>
          <a:lstStyle/>
          <a:p>
            <a:pPr algn="ctr" eaLnBrk="1" hangingPunct="1"/>
            <a:r>
              <a:rPr lang="en-US" sz="4000" b="1" dirty="0" smtClean="0"/>
              <a:t>Explorers Classes</a:t>
            </a:r>
            <a:endParaRPr lang="en-US" sz="4000" b="1" dirty="0" smtClean="0">
              <a:solidFill>
                <a:schemeClr val="tx1"/>
              </a:solidFill>
            </a:endParaRPr>
          </a:p>
        </p:txBody>
      </p:sp>
      <p:sp>
        <p:nvSpPr>
          <p:cNvPr id="24578" name="Rectangle 2"/>
          <p:cNvSpPr>
            <a:spLocks noChangeArrowheads="1"/>
          </p:cNvSpPr>
          <p:nvPr/>
        </p:nvSpPr>
        <p:spPr bwMode="auto">
          <a:xfrm>
            <a:off x="685800" y="1524000"/>
            <a:ext cx="7924800" cy="4662815"/>
          </a:xfrm>
          <a:prstGeom prst="rect">
            <a:avLst/>
          </a:prstGeom>
          <a:noFill/>
          <a:ln w="9525">
            <a:noFill/>
            <a:miter lim="800000"/>
            <a:headEnd/>
            <a:tailEnd/>
          </a:ln>
        </p:spPr>
        <p:txBody>
          <a:bodyPr wrap="square">
            <a:spAutoFit/>
          </a:bodyPr>
          <a:lstStyle/>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Whole class introductory lessons in </a:t>
            </a:r>
            <a:r>
              <a:rPr lang="en-US" sz="2800" dirty="0" smtClean="0">
                <a:solidFill>
                  <a:schemeClr val="accent1">
                    <a:lumMod val="75000"/>
                  </a:schemeClr>
                </a:solidFill>
                <a:latin typeface="+mj-lt"/>
              </a:rPr>
              <a:t>the fall semester in each </a:t>
            </a:r>
            <a:r>
              <a:rPr lang="en-US" sz="2800" dirty="0">
                <a:solidFill>
                  <a:schemeClr val="accent1">
                    <a:lumMod val="75000"/>
                  </a:schemeClr>
                </a:solidFill>
                <a:latin typeface="+mj-lt"/>
              </a:rPr>
              <a:t>3</a:t>
            </a:r>
            <a:r>
              <a:rPr lang="en-US" sz="2800" baseline="30000" dirty="0">
                <a:solidFill>
                  <a:schemeClr val="accent1">
                    <a:lumMod val="75000"/>
                  </a:schemeClr>
                </a:solidFill>
                <a:latin typeface="+mj-lt"/>
              </a:rPr>
              <a:t>rd</a:t>
            </a:r>
            <a:r>
              <a:rPr lang="en-US" sz="2800" dirty="0">
                <a:solidFill>
                  <a:schemeClr val="accent1">
                    <a:lumMod val="75000"/>
                  </a:schemeClr>
                </a:solidFill>
                <a:latin typeface="+mj-lt"/>
              </a:rPr>
              <a:t> grade </a:t>
            </a:r>
            <a:r>
              <a:rPr lang="en-US" sz="2800" dirty="0" smtClean="0">
                <a:solidFill>
                  <a:schemeClr val="accent1">
                    <a:lumMod val="75000"/>
                  </a:schemeClr>
                </a:solidFill>
                <a:latin typeface="+mj-lt"/>
              </a:rPr>
              <a:t>classroom </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Units of </a:t>
            </a:r>
            <a:r>
              <a:rPr lang="en-US" sz="2800" dirty="0" smtClean="0">
                <a:solidFill>
                  <a:schemeClr val="accent1">
                    <a:lumMod val="75000"/>
                  </a:schemeClr>
                </a:solidFill>
                <a:latin typeface="+mj-lt"/>
              </a:rPr>
              <a:t>study can include </a:t>
            </a:r>
            <a:r>
              <a:rPr lang="en-US" sz="2800" dirty="0">
                <a:solidFill>
                  <a:schemeClr val="accent1">
                    <a:lumMod val="75000"/>
                  </a:schemeClr>
                </a:solidFill>
                <a:latin typeface="+mj-lt"/>
              </a:rPr>
              <a:t>reading/language arts, math, and </a:t>
            </a:r>
            <a:r>
              <a:rPr lang="en-US" sz="2800" dirty="0" smtClean="0">
                <a:solidFill>
                  <a:schemeClr val="accent1">
                    <a:lumMod val="75000"/>
                  </a:schemeClr>
                </a:solidFill>
                <a:latin typeface="+mj-lt"/>
              </a:rPr>
              <a:t>writing aligned with the 3</a:t>
            </a:r>
            <a:r>
              <a:rPr lang="en-US" sz="2800" baseline="30000" dirty="0" smtClean="0">
                <a:solidFill>
                  <a:schemeClr val="accent1">
                    <a:lumMod val="75000"/>
                  </a:schemeClr>
                </a:solidFill>
                <a:latin typeface="+mj-lt"/>
              </a:rPr>
              <a:t>rd</a:t>
            </a:r>
            <a:r>
              <a:rPr lang="en-US" sz="2800" dirty="0" smtClean="0">
                <a:solidFill>
                  <a:schemeClr val="accent1">
                    <a:lumMod val="75000"/>
                  </a:schemeClr>
                </a:solidFill>
                <a:latin typeface="+mj-lt"/>
              </a:rPr>
              <a:t> Grade Common Core Curriculum, or critical thinking </a:t>
            </a:r>
          </a:p>
          <a:p>
            <a:pPr marL="365125" indent="-255588">
              <a:spcBef>
                <a:spcPts val="1200"/>
              </a:spcBef>
              <a:spcAft>
                <a:spcPts val="600"/>
              </a:spcAft>
              <a:buFont typeface="Wingdings 3" pitchFamily="18" charset="2"/>
              <a:buChar char=""/>
            </a:pPr>
            <a:r>
              <a:rPr lang="en-US" sz="2800" dirty="0" smtClean="0">
                <a:solidFill>
                  <a:schemeClr val="accent1">
                    <a:lumMod val="75000"/>
                  </a:schemeClr>
                </a:solidFill>
                <a:latin typeface="+mj-lt"/>
              </a:rPr>
              <a:t>Assessment </a:t>
            </a:r>
            <a:r>
              <a:rPr lang="en-US" sz="2800" dirty="0">
                <a:solidFill>
                  <a:schemeClr val="accent1">
                    <a:lumMod val="75000"/>
                  </a:schemeClr>
                </a:solidFill>
                <a:latin typeface="+mj-lt"/>
              </a:rPr>
              <a:t>of student performance and products</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Small group </a:t>
            </a:r>
            <a:r>
              <a:rPr lang="en-US" sz="2800" dirty="0" smtClean="0">
                <a:solidFill>
                  <a:schemeClr val="accent1">
                    <a:lumMod val="75000"/>
                  </a:schemeClr>
                </a:solidFill>
                <a:latin typeface="+mj-lt"/>
              </a:rPr>
              <a:t>enrichment </a:t>
            </a:r>
            <a:r>
              <a:rPr lang="en-US" sz="2800" dirty="0">
                <a:solidFill>
                  <a:schemeClr val="accent1">
                    <a:lumMod val="75000"/>
                  </a:schemeClr>
                </a:solidFill>
                <a:latin typeface="+mj-lt"/>
              </a:rPr>
              <a:t>activities </a:t>
            </a:r>
            <a:r>
              <a:rPr lang="en-US" sz="2800" dirty="0" smtClean="0">
                <a:solidFill>
                  <a:schemeClr val="accent1">
                    <a:lumMod val="75000"/>
                  </a:schemeClr>
                </a:solidFill>
                <a:latin typeface="+mj-lt"/>
              </a:rPr>
              <a:t>facilitated </a:t>
            </a:r>
            <a:r>
              <a:rPr lang="en-US" sz="2800" dirty="0">
                <a:solidFill>
                  <a:schemeClr val="accent1">
                    <a:lumMod val="75000"/>
                  </a:schemeClr>
                </a:solidFill>
                <a:latin typeface="+mj-lt"/>
              </a:rPr>
              <a:t>by the AIG </a:t>
            </a:r>
            <a:r>
              <a:rPr lang="en-US" sz="2800" dirty="0" smtClean="0">
                <a:solidFill>
                  <a:schemeClr val="accent1">
                    <a:lumMod val="75000"/>
                  </a:schemeClr>
                </a:solidFill>
                <a:latin typeface="+mj-lt"/>
              </a:rPr>
              <a:t>teacher based on classroom teacher and AIG teacher observations</a:t>
            </a:r>
            <a:endParaRPr lang="en-US" sz="28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057400"/>
            <a:ext cx="5943600" cy="4154984"/>
          </a:xfrm>
          <a:prstGeom prst="rect">
            <a:avLst/>
          </a:prstGeom>
        </p:spPr>
        <p:txBody>
          <a:bodyPr wrap="square">
            <a:spAutoFit/>
          </a:bodyPr>
          <a:lstStyle/>
          <a:p>
            <a:pPr algn="ctr"/>
            <a:r>
              <a:rPr lang="en-US" sz="2400" b="1" i="1" dirty="0"/>
              <a:t>Favorite Toys</a:t>
            </a:r>
          </a:p>
          <a:p>
            <a:r>
              <a:rPr lang="en-US" sz="2000" dirty="0"/>
              <a:t>	Dudley, Yolanda, and Jordan were playing with their favorite toys-- dominoes, yo-yo’s, and jacks.</a:t>
            </a:r>
          </a:p>
          <a:p>
            <a:endParaRPr lang="en-US" sz="2000" dirty="0"/>
          </a:p>
          <a:p>
            <a:r>
              <a:rPr lang="en-US" sz="2000" dirty="0"/>
              <a:t>	“Did you notice,” commented Dudley, “ that these toys begin with the same letters as our names, but that none of us like best the toy with the first letter of our </a:t>
            </a:r>
            <a:r>
              <a:rPr lang="en-US" sz="2000" i="1" dirty="0"/>
              <a:t>own</a:t>
            </a:r>
            <a:r>
              <a:rPr lang="en-US" sz="2000" dirty="0"/>
              <a:t> name?”</a:t>
            </a:r>
          </a:p>
          <a:p>
            <a:endParaRPr lang="en-US" sz="2000" dirty="0"/>
          </a:p>
          <a:p>
            <a:r>
              <a:rPr lang="en-US" sz="2000" dirty="0"/>
              <a:t>	“That’s true,” agreed the yo-yo player.</a:t>
            </a:r>
          </a:p>
          <a:p>
            <a:endParaRPr lang="en-US" sz="2000" dirty="0"/>
          </a:p>
          <a:p>
            <a:pPr algn="ctr"/>
            <a:r>
              <a:rPr lang="en-US" sz="2000" i="1" dirty="0"/>
              <a:t>Who likes which toy best?</a:t>
            </a:r>
            <a:endParaRPr lang="en-US" sz="2000" dirty="0"/>
          </a:p>
        </p:txBody>
      </p:sp>
      <p:sp>
        <p:nvSpPr>
          <p:cNvPr id="3" name="TextBox 2"/>
          <p:cNvSpPr txBox="1"/>
          <p:nvPr/>
        </p:nvSpPr>
        <p:spPr>
          <a:xfrm>
            <a:off x="2438400" y="1001428"/>
            <a:ext cx="4038600" cy="584775"/>
          </a:xfrm>
          <a:prstGeom prst="rect">
            <a:avLst/>
          </a:prstGeom>
          <a:noFill/>
        </p:spPr>
        <p:txBody>
          <a:bodyPr wrap="square" rtlCol="0">
            <a:spAutoFit/>
          </a:bodyPr>
          <a:lstStyle/>
          <a:p>
            <a:pPr algn="ctr"/>
            <a:r>
              <a:rPr lang="en-US" sz="3200" b="1" dirty="0" smtClean="0">
                <a:solidFill>
                  <a:schemeClr val="bg2">
                    <a:lumMod val="25000"/>
                  </a:schemeClr>
                </a:solidFill>
                <a:latin typeface="+mj-lt"/>
              </a:rPr>
              <a:t>Convergent Thinking</a:t>
            </a:r>
            <a:endParaRPr lang="en-US" sz="3200" b="1" dirty="0">
              <a:solidFill>
                <a:schemeClr val="bg2">
                  <a:lumMod val="25000"/>
                </a:schemeClr>
              </a:solidFill>
              <a:latin typeface="+mj-lt"/>
            </a:endParaRPr>
          </a:p>
        </p:txBody>
      </p:sp>
    </p:spTree>
    <p:extLst>
      <p:ext uri="{BB962C8B-B14F-4D97-AF65-F5344CB8AC3E}">
        <p14:creationId xmlns:p14="http://schemas.microsoft.com/office/powerpoint/2010/main" xmlns="" val="386418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08627" y="609600"/>
            <a:ext cx="8915400" cy="731838"/>
          </a:xfrm>
        </p:spPr>
        <p:txBody>
          <a:bodyPr>
            <a:normAutofit/>
          </a:bodyPr>
          <a:lstStyle/>
          <a:p>
            <a:pPr algn="ctr" eaLnBrk="1" hangingPunct="1"/>
            <a:r>
              <a:rPr lang="en-US" sz="4000" b="1" dirty="0" smtClean="0"/>
              <a:t>Criteria for Small Group Participation</a:t>
            </a:r>
            <a:endParaRPr lang="en-US" sz="4000" b="1" dirty="0" smtClean="0">
              <a:solidFill>
                <a:schemeClr val="tx1"/>
              </a:solidFill>
            </a:endParaRPr>
          </a:p>
        </p:txBody>
      </p:sp>
      <p:sp>
        <p:nvSpPr>
          <p:cNvPr id="6" name="Rectangle 2"/>
          <p:cNvSpPr>
            <a:spLocks noChangeArrowheads="1"/>
          </p:cNvSpPr>
          <p:nvPr/>
        </p:nvSpPr>
        <p:spPr bwMode="auto">
          <a:xfrm>
            <a:off x="228600" y="1600200"/>
            <a:ext cx="8686800" cy="4108817"/>
          </a:xfrm>
          <a:prstGeom prst="rect">
            <a:avLst/>
          </a:prstGeom>
          <a:noFill/>
          <a:ln w="9525">
            <a:noFill/>
            <a:miter lim="800000"/>
            <a:headEnd/>
            <a:tailEnd/>
          </a:ln>
        </p:spPr>
        <p:txBody>
          <a:bodyPr wrap="square">
            <a:spAutoFit/>
          </a:bodyPr>
          <a:lstStyle/>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Observational checklists by the </a:t>
            </a:r>
            <a:r>
              <a:rPr lang="en-US" sz="2800" dirty="0" smtClean="0">
                <a:solidFill>
                  <a:schemeClr val="accent1">
                    <a:lumMod val="75000"/>
                  </a:schemeClr>
                </a:solidFill>
                <a:latin typeface="+mj-lt"/>
              </a:rPr>
              <a:t>AIG and classroom teachers</a:t>
            </a:r>
            <a:endParaRPr lang="en-US" sz="2800" dirty="0">
              <a:solidFill>
                <a:schemeClr val="accent1">
                  <a:lumMod val="75000"/>
                </a:schemeClr>
              </a:solidFill>
              <a:latin typeface="+mj-lt"/>
            </a:endParaRP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Rubrics for the products</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Student communication skills</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Student interest</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Student motivation</a:t>
            </a:r>
          </a:p>
          <a:p>
            <a:pPr marL="365125" indent="-255588"/>
            <a:endParaRPr lang="en-US" sz="2800" dirty="0">
              <a:solidFill>
                <a:srgbClr val="5A5940"/>
              </a:solidFill>
            </a:endParaRPr>
          </a:p>
        </p:txBody>
      </p:sp>
      <p:sp>
        <p:nvSpPr>
          <p:cNvPr id="7" name="TextBox 6"/>
          <p:cNvSpPr txBox="1"/>
          <p:nvPr/>
        </p:nvSpPr>
        <p:spPr>
          <a:xfrm>
            <a:off x="228600" y="5334000"/>
            <a:ext cx="8686800" cy="1846659"/>
          </a:xfrm>
          <a:prstGeom prst="rect">
            <a:avLst/>
          </a:prstGeom>
          <a:noFill/>
        </p:spPr>
        <p:txBody>
          <a:bodyPr wrap="square" rtlCol="0">
            <a:spAutoFit/>
          </a:bodyPr>
          <a:lstStyle/>
          <a:p>
            <a:r>
              <a:rPr lang="en-US" sz="2400" dirty="0" smtClean="0">
                <a:solidFill>
                  <a:schemeClr val="accent1">
                    <a:lumMod val="75000"/>
                  </a:schemeClr>
                </a:solidFill>
                <a:latin typeface="+mj-lt"/>
              </a:rPr>
              <a:t>Groups are flexible as the units of study change. </a:t>
            </a:r>
            <a:r>
              <a:rPr lang="en-US" sz="2400" dirty="0">
                <a:solidFill>
                  <a:schemeClr val="accent1">
                    <a:lumMod val="75000"/>
                  </a:schemeClr>
                </a:solidFill>
                <a:latin typeface="+mj-lt"/>
              </a:rPr>
              <a:t>Participation in a small group experience does not mean that a student has been or will be identified for future AIG services.</a:t>
            </a:r>
          </a:p>
          <a:p>
            <a:endParaRPr lang="en-US" sz="2400" b="1" dirty="0" smtClean="0">
              <a:solidFill>
                <a:schemeClr val="accent1">
                  <a:lumMod val="75000"/>
                </a:schemeClr>
              </a:solidFill>
            </a:endParaRPr>
          </a:p>
          <a:p>
            <a:endParaRPr lang="en-US" dirty="0"/>
          </a:p>
        </p:txBody>
      </p:sp>
    </p:spTree>
    <p:extLst>
      <p:ext uri="{BB962C8B-B14F-4D97-AF65-F5344CB8AC3E}">
        <p14:creationId xmlns:p14="http://schemas.microsoft.com/office/powerpoint/2010/main" xmlns="" val="660211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23900" y="304800"/>
            <a:ext cx="8077200" cy="731838"/>
          </a:xfrm>
        </p:spPr>
        <p:txBody>
          <a:bodyPr/>
          <a:lstStyle/>
          <a:p>
            <a:pPr algn="ctr" eaLnBrk="1" hangingPunct="1"/>
            <a:r>
              <a:rPr lang="en-US" sz="4000" b="1" dirty="0" smtClean="0"/>
              <a:t>AIG Identification Process</a:t>
            </a:r>
            <a:endParaRPr lang="en-US" sz="4000" b="1" dirty="0" smtClean="0">
              <a:solidFill>
                <a:schemeClr val="tx1"/>
              </a:solidFill>
            </a:endParaRPr>
          </a:p>
        </p:txBody>
      </p:sp>
      <p:sp>
        <p:nvSpPr>
          <p:cNvPr id="32771" name="Rectangle 3"/>
          <p:cNvSpPr>
            <a:spLocks noChangeArrowheads="1"/>
          </p:cNvSpPr>
          <p:nvPr/>
        </p:nvSpPr>
        <p:spPr bwMode="auto">
          <a:xfrm>
            <a:off x="838200" y="1219200"/>
            <a:ext cx="7620000" cy="5318379"/>
          </a:xfrm>
          <a:prstGeom prst="rect">
            <a:avLst/>
          </a:prstGeom>
          <a:noFill/>
          <a:ln w="9525">
            <a:noFill/>
            <a:miter lim="800000"/>
            <a:headEnd/>
            <a:tailEnd/>
          </a:ln>
        </p:spPr>
        <p:txBody>
          <a:bodyPr wrap="square">
            <a:spAutoFit/>
          </a:bodyPr>
          <a:lstStyle/>
          <a:p>
            <a:pPr marL="342900" indent="-342900">
              <a:lnSpc>
                <a:spcPct val="80000"/>
              </a:lnSpc>
              <a:spcBef>
                <a:spcPts val="600"/>
              </a:spcBef>
              <a:spcAft>
                <a:spcPts val="600"/>
              </a:spcAft>
            </a:pPr>
            <a:r>
              <a:rPr lang="en-US" sz="2800" b="1" dirty="0" smtClean="0">
                <a:solidFill>
                  <a:schemeClr val="accent1">
                    <a:lumMod val="75000"/>
                  </a:schemeClr>
                </a:solidFill>
                <a:latin typeface="+mj-lt"/>
              </a:rPr>
              <a:t>Informal </a:t>
            </a:r>
            <a:r>
              <a:rPr lang="en-US" sz="2800" b="1" dirty="0">
                <a:solidFill>
                  <a:schemeClr val="accent1">
                    <a:lumMod val="75000"/>
                  </a:schemeClr>
                </a:solidFill>
                <a:latin typeface="+mj-lt"/>
              </a:rPr>
              <a:t>Indicators</a:t>
            </a: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Learning Behaviors</a:t>
            </a:r>
            <a:endParaRPr lang="en-US" sz="2400" dirty="0">
              <a:solidFill>
                <a:schemeClr val="accent1">
                  <a:lumMod val="75000"/>
                </a:schemeClr>
              </a:solidFill>
              <a:latin typeface="+mj-lt"/>
            </a:endParaRP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Performance</a:t>
            </a:r>
          </a:p>
          <a:p>
            <a:pPr marL="1714500" lvl="3" indent="-342900">
              <a:lnSpc>
                <a:spcPct val="80000"/>
              </a:lnSpc>
              <a:spcBef>
                <a:spcPts val="1200"/>
              </a:spcBef>
              <a:buFontTx/>
              <a:buChar char="•"/>
            </a:pPr>
            <a:r>
              <a:rPr lang="en-US" sz="2400" dirty="0" smtClean="0">
                <a:solidFill>
                  <a:schemeClr val="accent1">
                    <a:lumMod val="75000"/>
                  </a:schemeClr>
                </a:solidFill>
                <a:latin typeface="+mj-lt"/>
              </a:rPr>
              <a:t>Language Arts and Math Grades</a:t>
            </a:r>
          </a:p>
          <a:p>
            <a:pPr marL="1714500" lvl="3" indent="-342900">
              <a:lnSpc>
                <a:spcPct val="80000"/>
              </a:lnSpc>
              <a:spcBef>
                <a:spcPts val="1200"/>
              </a:spcBef>
              <a:buFontTx/>
              <a:buChar char="•"/>
            </a:pPr>
            <a:r>
              <a:rPr lang="en-US" sz="2400" dirty="0" err="1" smtClean="0">
                <a:solidFill>
                  <a:schemeClr val="accent1">
                    <a:lumMod val="75000"/>
                  </a:schemeClr>
                </a:solidFill>
                <a:latin typeface="+mj-lt"/>
              </a:rPr>
              <a:t>mClass</a:t>
            </a:r>
            <a:r>
              <a:rPr lang="en-US" sz="2400" dirty="0" smtClean="0">
                <a:solidFill>
                  <a:schemeClr val="accent1">
                    <a:lumMod val="75000"/>
                  </a:schemeClr>
                </a:solidFill>
                <a:latin typeface="+mj-lt"/>
              </a:rPr>
              <a:t> Data</a:t>
            </a:r>
          </a:p>
          <a:p>
            <a:pPr marL="1714500" lvl="3" indent="-342900">
              <a:lnSpc>
                <a:spcPct val="80000"/>
              </a:lnSpc>
              <a:spcBef>
                <a:spcPts val="1200"/>
              </a:spcBef>
              <a:buFontTx/>
              <a:buChar char="•"/>
            </a:pPr>
            <a:r>
              <a:rPr lang="en-US" sz="2400" dirty="0" smtClean="0">
                <a:solidFill>
                  <a:schemeClr val="accent1">
                    <a:lumMod val="75000"/>
                  </a:schemeClr>
                </a:solidFill>
                <a:latin typeface="+mj-lt"/>
              </a:rPr>
              <a:t>Student portfolios and work samples</a:t>
            </a:r>
            <a:endParaRPr lang="en-US" sz="2400" dirty="0">
              <a:solidFill>
                <a:schemeClr val="accent1">
                  <a:lumMod val="75000"/>
                </a:schemeClr>
              </a:solidFill>
              <a:latin typeface="+mj-lt"/>
            </a:endParaRP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Interest</a:t>
            </a: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Motivation</a:t>
            </a:r>
          </a:p>
          <a:p>
            <a:pPr marL="342900" indent="-342900" algn="ctr">
              <a:lnSpc>
                <a:spcPct val="80000"/>
              </a:lnSpc>
              <a:spcBef>
                <a:spcPct val="20000"/>
              </a:spcBef>
            </a:pPr>
            <a:endParaRPr lang="en-US" sz="1200" dirty="0" smtClean="0">
              <a:solidFill>
                <a:schemeClr val="accent1">
                  <a:lumMod val="75000"/>
                </a:schemeClr>
              </a:solidFill>
            </a:endParaRPr>
          </a:p>
          <a:p>
            <a:pPr marL="342900" indent="-342900">
              <a:lnSpc>
                <a:spcPct val="80000"/>
              </a:lnSpc>
              <a:spcBef>
                <a:spcPts val="600"/>
              </a:spcBef>
              <a:spcAft>
                <a:spcPts val="600"/>
              </a:spcAft>
            </a:pPr>
            <a:r>
              <a:rPr lang="en-US" sz="2800" b="1" dirty="0" smtClean="0">
                <a:solidFill>
                  <a:schemeClr val="accent1">
                    <a:lumMod val="75000"/>
                  </a:schemeClr>
                </a:solidFill>
                <a:latin typeface="+mj-lt"/>
              </a:rPr>
              <a:t>Formal Indicators</a:t>
            </a:r>
          </a:p>
          <a:p>
            <a:pPr marL="800100" lvl="1" indent="-342900">
              <a:lnSpc>
                <a:spcPct val="80000"/>
              </a:lnSpc>
              <a:spcBef>
                <a:spcPts val="1200"/>
              </a:spcBef>
              <a:buFontTx/>
              <a:buChar char="•"/>
            </a:pPr>
            <a:r>
              <a:rPr lang="en-US" sz="2400" dirty="0" smtClean="0">
                <a:solidFill>
                  <a:schemeClr val="accent1">
                    <a:lumMod val="75000"/>
                  </a:schemeClr>
                </a:solidFill>
                <a:latin typeface="+mj-lt"/>
              </a:rPr>
              <a:t>Cognitive Abilities Test (</a:t>
            </a:r>
            <a:r>
              <a:rPr lang="en-US" sz="2400" dirty="0" err="1" smtClean="0">
                <a:solidFill>
                  <a:schemeClr val="accent1">
                    <a:lumMod val="75000"/>
                  </a:schemeClr>
                </a:solidFill>
                <a:latin typeface="+mj-lt"/>
              </a:rPr>
              <a:t>CogAT</a:t>
            </a:r>
            <a:r>
              <a:rPr lang="en-US" sz="2400" dirty="0" smtClean="0">
                <a:solidFill>
                  <a:schemeClr val="accent1">
                    <a:lumMod val="75000"/>
                  </a:schemeClr>
                </a:solidFill>
                <a:latin typeface="+mj-lt"/>
              </a:rPr>
              <a:t>)</a:t>
            </a:r>
          </a:p>
          <a:p>
            <a:pPr marL="800100" lvl="1" indent="-342900">
              <a:lnSpc>
                <a:spcPct val="80000"/>
              </a:lnSpc>
              <a:spcBef>
                <a:spcPts val="1200"/>
              </a:spcBef>
              <a:buFontTx/>
              <a:buChar char="•"/>
            </a:pPr>
            <a:r>
              <a:rPr lang="en-US" sz="2400" dirty="0" smtClean="0">
                <a:solidFill>
                  <a:schemeClr val="accent1">
                    <a:lumMod val="75000"/>
                  </a:schemeClr>
                </a:solidFill>
                <a:latin typeface="+mj-lt"/>
              </a:rPr>
              <a:t>Iowa Assessments (IOWA)</a:t>
            </a:r>
          </a:p>
        </p:txBody>
      </p:sp>
    </p:spTree>
    <p:extLst>
      <p:ext uri="{BB962C8B-B14F-4D97-AF65-F5344CB8AC3E}">
        <p14:creationId xmlns:p14="http://schemas.microsoft.com/office/powerpoint/2010/main" xmlns="" val="96562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1143000" y="685800"/>
            <a:ext cx="7010400" cy="657225"/>
          </a:xfrm>
        </p:spPr>
        <p:txBody>
          <a:bodyPr>
            <a:normAutofit/>
          </a:bodyPr>
          <a:lstStyle/>
          <a:p>
            <a:pPr algn="ctr" eaLnBrk="1" hangingPunct="1"/>
            <a:r>
              <a:rPr lang="en-US" sz="4000" b="1" dirty="0" smtClean="0"/>
              <a:t>3rd Grade Explorers Portfolios</a:t>
            </a:r>
          </a:p>
        </p:txBody>
      </p:sp>
      <p:sp>
        <p:nvSpPr>
          <p:cNvPr id="30722" name="Content Placeholder 3"/>
          <p:cNvSpPr>
            <a:spLocks noGrp="1"/>
          </p:cNvSpPr>
          <p:nvPr>
            <p:ph idx="1"/>
          </p:nvPr>
        </p:nvSpPr>
        <p:spPr>
          <a:xfrm>
            <a:off x="762000" y="1752600"/>
            <a:ext cx="7924800" cy="4343400"/>
          </a:xfrm>
        </p:spPr>
        <p:txBody>
          <a:bodyPr>
            <a:normAutofit/>
          </a:bodyPr>
          <a:lstStyle/>
          <a:p>
            <a:pPr eaLnBrk="1" hangingPunct="1">
              <a:buFontTx/>
              <a:buChar char="•"/>
            </a:pPr>
            <a:r>
              <a:rPr lang="en-US" sz="2800" dirty="0" smtClean="0">
                <a:solidFill>
                  <a:schemeClr val="accent1">
                    <a:lumMod val="75000"/>
                  </a:schemeClr>
                </a:solidFill>
              </a:rPr>
              <a:t>Student work samples </a:t>
            </a:r>
          </a:p>
          <a:p>
            <a:pPr eaLnBrk="1" hangingPunct="1">
              <a:buFontTx/>
              <a:buChar char="•"/>
            </a:pPr>
            <a:r>
              <a:rPr lang="en-US" sz="2800" dirty="0" smtClean="0">
                <a:solidFill>
                  <a:schemeClr val="accent1">
                    <a:lumMod val="75000"/>
                  </a:schemeClr>
                </a:solidFill>
              </a:rPr>
              <a:t>Products</a:t>
            </a:r>
          </a:p>
          <a:p>
            <a:pPr eaLnBrk="1" hangingPunct="1">
              <a:buFontTx/>
              <a:buChar char="•"/>
            </a:pPr>
            <a:r>
              <a:rPr lang="en-US" sz="2800" dirty="0" smtClean="0">
                <a:solidFill>
                  <a:schemeClr val="accent1">
                    <a:lumMod val="75000"/>
                  </a:schemeClr>
                </a:solidFill>
              </a:rPr>
              <a:t>Rubrics</a:t>
            </a:r>
          </a:p>
          <a:p>
            <a:pPr eaLnBrk="1" hangingPunct="1">
              <a:buFontTx/>
              <a:buChar char="•"/>
            </a:pPr>
            <a:r>
              <a:rPr lang="en-US" sz="2800" dirty="0" smtClean="0">
                <a:solidFill>
                  <a:schemeClr val="accent1">
                    <a:lumMod val="75000"/>
                  </a:schemeClr>
                </a:solidFill>
              </a:rPr>
              <a:t>Journals</a:t>
            </a:r>
          </a:p>
          <a:p>
            <a:pPr eaLnBrk="1" hangingPunct="1">
              <a:buFontTx/>
              <a:buChar char="•"/>
            </a:pPr>
            <a:r>
              <a:rPr lang="en-US" sz="2800" dirty="0" smtClean="0">
                <a:solidFill>
                  <a:schemeClr val="accent1">
                    <a:lumMod val="75000"/>
                  </a:schemeClr>
                </a:solidFill>
              </a:rPr>
              <a:t>Teacher checklists</a:t>
            </a:r>
          </a:p>
          <a:p>
            <a:pPr eaLnBrk="1" hangingPunct="1">
              <a:buFont typeface="Wingdings 3" pitchFamily="18" charset="2"/>
              <a:buNone/>
            </a:pPr>
            <a:endParaRPr lang="en-US" dirty="0" smtClean="0">
              <a:solidFill>
                <a:schemeClr val="accent1">
                  <a:lumMod val="75000"/>
                </a:schemeClr>
              </a:solidFill>
            </a:endParaRPr>
          </a:p>
          <a:p>
            <a:pPr algn="ctr" eaLnBrk="1" hangingPunct="1">
              <a:buFont typeface="Wingdings 3" pitchFamily="18" charset="2"/>
              <a:buNone/>
            </a:pPr>
            <a:r>
              <a:rPr lang="en-US" sz="2400" dirty="0" smtClean="0">
                <a:solidFill>
                  <a:schemeClr val="accent1">
                    <a:lumMod val="75000"/>
                  </a:schemeClr>
                </a:solidFill>
              </a:rPr>
              <a:t>Portfolios may be a part of the AIG identification process for 3</a:t>
            </a:r>
            <a:r>
              <a:rPr lang="en-US" sz="2400" baseline="30000" dirty="0" smtClean="0">
                <a:solidFill>
                  <a:schemeClr val="accent1">
                    <a:lumMod val="75000"/>
                  </a:schemeClr>
                </a:solidFill>
              </a:rPr>
              <a:t>rd</a:t>
            </a:r>
            <a:r>
              <a:rPr lang="en-US" sz="2400" dirty="0" smtClean="0">
                <a:solidFill>
                  <a:schemeClr val="accent1">
                    <a:lumMod val="75000"/>
                  </a:schemeClr>
                </a:solidFill>
              </a:rPr>
              <a:t> grade students.</a:t>
            </a:r>
          </a:p>
        </p:txBody>
      </p:sp>
    </p:spTree>
    <p:extLst>
      <p:ext uri="{BB962C8B-B14F-4D97-AF65-F5344CB8AC3E}">
        <p14:creationId xmlns:p14="http://schemas.microsoft.com/office/powerpoint/2010/main" xmlns="" val="5245872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yes_of_a_child">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2032</TotalTime>
  <Words>377</Words>
  <Application>Microsoft Office PowerPoint</Application>
  <PresentationFormat>On-screen Show (4:3)</PresentationFormat>
  <Paragraphs>77</Paragraphs>
  <Slides>11</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eyes_of_a_child</vt:lpstr>
      <vt:lpstr>Flow</vt:lpstr>
      <vt:lpstr>Acrobat Document</vt:lpstr>
      <vt:lpstr>Slide 1</vt:lpstr>
      <vt:lpstr>The purpose of the Academically or Intellectually Gifted (AIG) Program is  to provide an appropriately challenging educational program for students who perform, or show potential for performing, at remarkably high levels of accomplishment…   ~from the 2013-2016 WCPSS AIG Plan</vt:lpstr>
      <vt:lpstr>Team Effort</vt:lpstr>
      <vt:lpstr>3rd Grade Explorers Classes</vt:lpstr>
      <vt:lpstr>Explorers Classes</vt:lpstr>
      <vt:lpstr>Slide 6</vt:lpstr>
      <vt:lpstr>Criteria for Small Group Participation</vt:lpstr>
      <vt:lpstr>AIG Identification Process</vt:lpstr>
      <vt:lpstr>3rd Grade Explorers Portfolios</vt:lpstr>
      <vt:lpstr>Keeping You Informed…..</vt:lpstr>
      <vt:lpstr>Slide 11</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Eyes of a Child</dc:title>
  <dc:creator>WCPSS</dc:creator>
  <cp:lastModifiedBy>dbarnett</cp:lastModifiedBy>
  <cp:revision>90</cp:revision>
  <dcterms:created xsi:type="dcterms:W3CDTF">2010-11-03T23:07:45Z</dcterms:created>
  <dcterms:modified xsi:type="dcterms:W3CDTF">2015-10-20T20:21:17Z</dcterms:modified>
</cp:coreProperties>
</file>